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9" r:id="rId3"/>
    <p:sldId id="260" r:id="rId4"/>
    <p:sldId id="263" r:id="rId5"/>
    <p:sldId id="264" r:id="rId6"/>
    <p:sldId id="261" r:id="rId7"/>
    <p:sldId id="262" r:id="rId8"/>
    <p:sldId id="268" r:id="rId9"/>
    <p:sldId id="269" r:id="rId10"/>
    <p:sldId id="266" r:id="rId11"/>
  </p:sldIdLst>
  <p:sldSz cx="10693400" cy="7562850"/>
  <p:notesSz cx="756285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FBA7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81" autoAdjust="0"/>
    <p:restoredTop sz="94660"/>
  </p:normalViewPr>
  <p:slideViewPr>
    <p:cSldViewPr>
      <p:cViewPr varScale="1">
        <p:scale>
          <a:sx n="59" d="100"/>
          <a:sy n="59" d="100"/>
        </p:scale>
        <p:origin x="-1296" y="-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PAShilovskih\Documents\Trash\&#1050;&#1086;&#1087;&#1080;&#1103;%20&#1057;&#1087;&#1080;&#1089;&#1086;&#1082;%2040%20&#1087;&#1086;&#1076;&#1088;&#1072;&#1079;&#1076;&#1077;&#1083;&#1077;&#1085;&#1080;&#1081;%20&#1085;&#1072;%20&#1079;&#1072;&#1084;&#1077;&#1085;&#1091;%20&#1074;&#1072;&#1088;&#1080;&#1072;&#1085;&#1090;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4624566340257232E-2"/>
          <c:y val="2.8232277475795924E-2"/>
          <c:w val="0.81921167620351687"/>
          <c:h val="0.8295752608454284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Лист1!$H$10</c:f>
              <c:strCache>
                <c:ptCount val="1"/>
                <c:pt idx="0">
                  <c:v>Ростелеком за 2017 год (факт)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4.2544192989839198E-2"/>
                  <c:y val="-1.02662827184713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6.893755510377883E-2"/>
                  <c:y val="-4.715087378739648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Лист1!$G$11:$G$16</c:f>
              <c:strCache>
                <c:ptCount val="6"/>
                <c:pt idx="0">
                  <c:v>«УЦН» в населенных пунктах категории 250-500 жителей</c:v>
                </c:pt>
                <c:pt idx="1">
                  <c:v>Интернет в населенных пунктах категории 500-2000 человек</c:v>
                </c:pt>
                <c:pt idx="2">
                  <c:v>Интернет в учреждениях здравоохранения (объектов)</c:v>
                </c:pt>
                <c:pt idx="3">
                  <c:v>Интернет для ФАПов (объектов)</c:v>
                </c:pt>
                <c:pt idx="4">
                  <c:v>Интернет в учреждениях образования (школы)</c:v>
                </c:pt>
                <c:pt idx="5">
                  <c:v>Сотовая связь в населенных пунктах категории 250-2000 жителей</c:v>
                </c:pt>
              </c:strCache>
            </c:strRef>
          </c:cat>
          <c:val>
            <c:numRef>
              <c:f>Лист1!$H$11:$H$17</c:f>
              <c:numCache>
                <c:formatCode>General</c:formatCode>
                <c:ptCount val="7"/>
                <c:pt idx="0">
                  <c:v>109</c:v>
                </c:pt>
                <c:pt idx="1">
                  <c:v>15</c:v>
                </c:pt>
                <c:pt idx="2">
                  <c:v>236</c:v>
                </c:pt>
                <c:pt idx="3">
                  <c:v>82</c:v>
                </c:pt>
                <c:pt idx="4">
                  <c:v>30</c:v>
                </c:pt>
                <c:pt idx="5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Лист1!$I$10</c:f>
              <c:strCache>
                <c:ptCount val="1"/>
                <c:pt idx="0">
                  <c:v>Ростелеком за 2018 год (план)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3.4567156804244367E-2"/>
                  <c:y val="-4.61982722331205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Лист1!$G$11:$G$16</c:f>
              <c:strCache>
                <c:ptCount val="6"/>
                <c:pt idx="0">
                  <c:v>«УЦН» в населенных пунктах категории 250-500 жителей</c:v>
                </c:pt>
                <c:pt idx="1">
                  <c:v>Интернет в населенных пунктах категории 500-2000 человек</c:v>
                </c:pt>
                <c:pt idx="2">
                  <c:v>Интернет в учреждениях здравоохранения (объектов)</c:v>
                </c:pt>
                <c:pt idx="3">
                  <c:v>Интернет для ФАПов (объектов)</c:v>
                </c:pt>
                <c:pt idx="4">
                  <c:v>Интернет в учреждениях образования (школы)</c:v>
                </c:pt>
                <c:pt idx="5">
                  <c:v>Сотовая связь в населенных пунктах категории 250-2000 жителей</c:v>
                </c:pt>
              </c:strCache>
            </c:strRef>
          </c:cat>
          <c:val>
            <c:numRef>
              <c:f>Лист1!$I$11:$I$16</c:f>
              <c:numCache>
                <c:formatCode>General</c:formatCode>
                <c:ptCount val="6"/>
                <c:pt idx="0">
                  <c:v>55</c:v>
                </c:pt>
                <c:pt idx="1">
                  <c:v>15</c:v>
                </c:pt>
                <c:pt idx="2">
                  <c:v>116</c:v>
                </c:pt>
                <c:pt idx="3">
                  <c:v>100</c:v>
                </c:pt>
                <c:pt idx="4">
                  <c:v>200</c:v>
                </c:pt>
                <c:pt idx="5">
                  <c:v>45</c:v>
                </c:pt>
              </c:numCache>
            </c:numRef>
          </c:val>
        </c:ser>
        <c:ser>
          <c:idx val="2"/>
          <c:order val="2"/>
          <c:tx>
            <c:strRef>
              <c:f>Лист1!$J$10</c:f>
              <c:strCache>
                <c:ptCount val="1"/>
                <c:pt idx="0">
                  <c:v>Подключено в 2017 (альтернативные операторы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7208073551601282E-2"/>
                  <c:y val="-2.270217827009806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2544192989839226E-2"/>
                  <c:y val="-5.133141359235632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Лист1!$G$11:$G$16</c:f>
              <c:strCache>
                <c:ptCount val="6"/>
                <c:pt idx="0">
                  <c:v>«УЦН» в населенных пунктах категории 250-500 жителей</c:v>
                </c:pt>
                <c:pt idx="1">
                  <c:v>Интернет в населенных пунктах категории 500-2000 человек</c:v>
                </c:pt>
                <c:pt idx="2">
                  <c:v>Интернет в учреждениях здравоохранения (объектов)</c:v>
                </c:pt>
                <c:pt idx="3">
                  <c:v>Интернет для ФАПов (объектов)</c:v>
                </c:pt>
                <c:pt idx="4">
                  <c:v>Интернет в учреждениях образования (школы)</c:v>
                </c:pt>
                <c:pt idx="5">
                  <c:v>Сотовая связь в населенных пунктах категории 250-2000 жителей</c:v>
                </c:pt>
              </c:strCache>
            </c:strRef>
          </c:cat>
          <c:val>
            <c:numRef>
              <c:f>Лист1!$J$11:$J$16</c:f>
              <c:numCache>
                <c:formatCode>General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0</c:v>
                </c:pt>
                <c:pt idx="3">
                  <c:v>63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</c:ser>
        <c:ser>
          <c:idx val="3"/>
          <c:order val="3"/>
          <c:tx>
            <c:strRef>
              <c:f>Лист1!$K$10</c:f>
              <c:strCache>
                <c:ptCount val="1"/>
                <c:pt idx="0">
                  <c:v>Всего объектов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Лист1!$G$11:$G$16</c:f>
              <c:strCache>
                <c:ptCount val="6"/>
                <c:pt idx="0">
                  <c:v>«УЦН» в населенных пунктах категории 250-500 жителей</c:v>
                </c:pt>
                <c:pt idx="1">
                  <c:v>Интернет в населенных пунктах категории 500-2000 человек</c:v>
                </c:pt>
                <c:pt idx="2">
                  <c:v>Интернет в учреждениях здравоохранения (объектов)</c:v>
                </c:pt>
                <c:pt idx="3">
                  <c:v>Интернет для ФАПов (объектов)</c:v>
                </c:pt>
                <c:pt idx="4">
                  <c:v>Интернет в учреждениях образования (школы)</c:v>
                </c:pt>
                <c:pt idx="5">
                  <c:v>Сотовая связь в населенных пунктах категории 250-2000 жителей</c:v>
                </c:pt>
              </c:strCache>
            </c:strRef>
          </c:cat>
          <c:val>
            <c:numRef>
              <c:f>Лист1!$K$11:$K$16</c:f>
              <c:numCache>
                <c:formatCode>General</c:formatCode>
                <c:ptCount val="6"/>
                <c:pt idx="0">
                  <c:v>305</c:v>
                </c:pt>
                <c:pt idx="1">
                  <c:v>240</c:v>
                </c:pt>
                <c:pt idx="2">
                  <c:v>892</c:v>
                </c:pt>
                <c:pt idx="3">
                  <c:v>619</c:v>
                </c:pt>
                <c:pt idx="4">
                  <c:v>945</c:v>
                </c:pt>
                <c:pt idx="5">
                  <c:v>145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2992256"/>
        <c:axId val="33026816"/>
      </c:barChart>
      <c:catAx>
        <c:axId val="32992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026816"/>
        <c:crosses val="autoZero"/>
        <c:auto val="1"/>
        <c:lblAlgn val="ctr"/>
        <c:lblOffset val="100"/>
        <c:noMultiLvlLbl val="0"/>
      </c:catAx>
      <c:valAx>
        <c:axId val="330268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299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592133518367577"/>
          <c:y val="0.16516886851611834"/>
          <c:w val="0.22723937845300823"/>
          <c:h val="0.217571227893894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277310" cy="5364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284418" y="1"/>
            <a:ext cx="3276187" cy="5364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E824AD-89BC-4684-984B-F517213A1A8E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10156935"/>
            <a:ext cx="3277310" cy="5364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284418" y="10156935"/>
            <a:ext cx="3276187" cy="5364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12AA1-BD92-4F98-9510-6CFD80CA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689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277310" cy="5364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4418" y="1"/>
            <a:ext cx="3276187" cy="5364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9A8EB-7780-4239-BE4A-95DF22B23F9B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31900" y="1338263"/>
            <a:ext cx="5099050" cy="3606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6734" y="5146929"/>
            <a:ext cx="6049382" cy="421091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935"/>
            <a:ext cx="3277310" cy="5364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4418" y="10156935"/>
            <a:ext cx="3276187" cy="5364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EC62A-9333-454E-8E82-C76B44B0A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482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EC62A-9333-454E-8E82-C76B44B0A48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693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EC62A-9333-454E-8E82-C76B44B0A48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362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31F20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  <a:spcBef>
                <a:spcPts val="11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rgbClr val="231F20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31F20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  <a:spcBef>
                <a:spcPts val="11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86994" y="2471508"/>
            <a:ext cx="1765935" cy="3531235"/>
          </a:xfrm>
          <a:custGeom>
            <a:avLst/>
            <a:gdLst/>
            <a:ahLst/>
            <a:cxnLst/>
            <a:rect l="l" t="t" r="r" b="b"/>
            <a:pathLst>
              <a:path w="1765935" h="3531235">
                <a:moveTo>
                  <a:pt x="1765338" y="0"/>
                </a:moveTo>
                <a:lnTo>
                  <a:pt x="1717076" y="661"/>
                </a:lnTo>
                <a:lnTo>
                  <a:pt x="1669117" y="2634"/>
                </a:lnTo>
                <a:lnTo>
                  <a:pt x="1621478" y="5900"/>
                </a:lnTo>
                <a:lnTo>
                  <a:pt x="1574175" y="10443"/>
                </a:lnTo>
                <a:lnTo>
                  <a:pt x="1527228" y="16245"/>
                </a:lnTo>
                <a:lnTo>
                  <a:pt x="1480652" y="23289"/>
                </a:lnTo>
                <a:lnTo>
                  <a:pt x="1434465" y="31557"/>
                </a:lnTo>
                <a:lnTo>
                  <a:pt x="1388685" y="41031"/>
                </a:lnTo>
                <a:lnTo>
                  <a:pt x="1343329" y="51696"/>
                </a:lnTo>
                <a:lnTo>
                  <a:pt x="1298414" y="63532"/>
                </a:lnTo>
                <a:lnTo>
                  <a:pt x="1253959" y="76523"/>
                </a:lnTo>
                <a:lnTo>
                  <a:pt x="1209979" y="90651"/>
                </a:lnTo>
                <a:lnTo>
                  <a:pt x="1166493" y="105899"/>
                </a:lnTo>
                <a:lnTo>
                  <a:pt x="1123518" y="122250"/>
                </a:lnTo>
                <a:lnTo>
                  <a:pt x="1081072" y="139686"/>
                </a:lnTo>
                <a:lnTo>
                  <a:pt x="1039172" y="158190"/>
                </a:lnTo>
                <a:lnTo>
                  <a:pt x="997834" y="177743"/>
                </a:lnTo>
                <a:lnTo>
                  <a:pt x="957078" y="198330"/>
                </a:lnTo>
                <a:lnTo>
                  <a:pt x="916919" y="219932"/>
                </a:lnTo>
                <a:lnTo>
                  <a:pt x="877376" y="242533"/>
                </a:lnTo>
                <a:lnTo>
                  <a:pt x="838465" y="266114"/>
                </a:lnTo>
                <a:lnTo>
                  <a:pt x="800205" y="290658"/>
                </a:lnTo>
                <a:lnTo>
                  <a:pt x="762612" y="316149"/>
                </a:lnTo>
                <a:lnTo>
                  <a:pt x="725705" y="342568"/>
                </a:lnTo>
                <a:lnTo>
                  <a:pt x="689500" y="369898"/>
                </a:lnTo>
                <a:lnTo>
                  <a:pt x="654014" y="398122"/>
                </a:lnTo>
                <a:lnTo>
                  <a:pt x="619266" y="427222"/>
                </a:lnTo>
                <a:lnTo>
                  <a:pt x="585272" y="457181"/>
                </a:lnTo>
                <a:lnTo>
                  <a:pt x="552051" y="487982"/>
                </a:lnTo>
                <a:lnTo>
                  <a:pt x="519618" y="519607"/>
                </a:lnTo>
                <a:lnTo>
                  <a:pt x="487993" y="552039"/>
                </a:lnTo>
                <a:lnTo>
                  <a:pt x="457192" y="585260"/>
                </a:lnTo>
                <a:lnTo>
                  <a:pt x="427232" y="619253"/>
                </a:lnTo>
                <a:lnTo>
                  <a:pt x="398131" y="654001"/>
                </a:lnTo>
                <a:lnTo>
                  <a:pt x="369907" y="689486"/>
                </a:lnTo>
                <a:lnTo>
                  <a:pt x="342576" y="725691"/>
                </a:lnTo>
                <a:lnTo>
                  <a:pt x="316157" y="762598"/>
                </a:lnTo>
                <a:lnTo>
                  <a:pt x="290666" y="800191"/>
                </a:lnTo>
                <a:lnTo>
                  <a:pt x="266121" y="838451"/>
                </a:lnTo>
                <a:lnTo>
                  <a:pt x="242539" y="877361"/>
                </a:lnTo>
                <a:lnTo>
                  <a:pt x="219938" y="916904"/>
                </a:lnTo>
                <a:lnTo>
                  <a:pt x="198335" y="957062"/>
                </a:lnTo>
                <a:lnTo>
                  <a:pt x="177748" y="997819"/>
                </a:lnTo>
                <a:lnTo>
                  <a:pt x="158194" y="1039156"/>
                </a:lnTo>
                <a:lnTo>
                  <a:pt x="139690" y="1081056"/>
                </a:lnTo>
                <a:lnTo>
                  <a:pt x="122254" y="1123502"/>
                </a:lnTo>
                <a:lnTo>
                  <a:pt x="105902" y="1166477"/>
                </a:lnTo>
                <a:lnTo>
                  <a:pt x="90654" y="1209963"/>
                </a:lnTo>
                <a:lnTo>
                  <a:pt x="76525" y="1253942"/>
                </a:lnTo>
                <a:lnTo>
                  <a:pt x="63534" y="1298398"/>
                </a:lnTo>
                <a:lnTo>
                  <a:pt x="51697" y="1343313"/>
                </a:lnTo>
                <a:lnTo>
                  <a:pt x="41033" y="1388669"/>
                </a:lnTo>
                <a:lnTo>
                  <a:pt x="31558" y="1434449"/>
                </a:lnTo>
                <a:lnTo>
                  <a:pt x="23289" y="1480636"/>
                </a:lnTo>
                <a:lnTo>
                  <a:pt x="16245" y="1527213"/>
                </a:lnTo>
                <a:lnTo>
                  <a:pt x="10443" y="1574161"/>
                </a:lnTo>
                <a:lnTo>
                  <a:pt x="5900" y="1621463"/>
                </a:lnTo>
                <a:lnTo>
                  <a:pt x="2634" y="1669103"/>
                </a:lnTo>
                <a:lnTo>
                  <a:pt x="661" y="1717063"/>
                </a:lnTo>
                <a:lnTo>
                  <a:pt x="0" y="1765325"/>
                </a:lnTo>
                <a:lnTo>
                  <a:pt x="655" y="1813917"/>
                </a:lnTo>
                <a:lnTo>
                  <a:pt x="2612" y="1862184"/>
                </a:lnTo>
                <a:lnTo>
                  <a:pt x="5851" y="1910110"/>
                </a:lnTo>
                <a:lnTo>
                  <a:pt x="10358" y="1957677"/>
                </a:lnTo>
                <a:lnTo>
                  <a:pt x="16115" y="2004870"/>
                </a:lnTo>
                <a:lnTo>
                  <a:pt x="23105" y="2051671"/>
                </a:lnTo>
                <a:lnTo>
                  <a:pt x="31311" y="2098063"/>
                </a:lnTo>
                <a:lnTo>
                  <a:pt x="40716" y="2144030"/>
                </a:lnTo>
                <a:lnTo>
                  <a:pt x="51304" y="2189554"/>
                </a:lnTo>
                <a:lnTo>
                  <a:pt x="63058" y="2234620"/>
                </a:lnTo>
                <a:lnTo>
                  <a:pt x="75961" y="2279209"/>
                </a:lnTo>
                <a:lnTo>
                  <a:pt x="89997" y="2323306"/>
                </a:lnTo>
                <a:lnTo>
                  <a:pt x="105147" y="2366893"/>
                </a:lnTo>
                <a:lnTo>
                  <a:pt x="121396" y="2409954"/>
                </a:lnTo>
                <a:lnTo>
                  <a:pt x="138727" y="2452471"/>
                </a:lnTo>
                <a:lnTo>
                  <a:pt x="157123" y="2494428"/>
                </a:lnTo>
                <a:lnTo>
                  <a:pt x="176567" y="2535809"/>
                </a:lnTo>
                <a:lnTo>
                  <a:pt x="197041" y="2576595"/>
                </a:lnTo>
                <a:lnTo>
                  <a:pt x="218531" y="2616771"/>
                </a:lnTo>
                <a:lnTo>
                  <a:pt x="241018" y="2656320"/>
                </a:lnTo>
                <a:lnTo>
                  <a:pt x="264485" y="2695225"/>
                </a:lnTo>
                <a:lnTo>
                  <a:pt x="288917" y="2733468"/>
                </a:lnTo>
                <a:lnTo>
                  <a:pt x="314296" y="2771034"/>
                </a:lnTo>
                <a:lnTo>
                  <a:pt x="340605" y="2807905"/>
                </a:lnTo>
                <a:lnTo>
                  <a:pt x="367827" y="2844064"/>
                </a:lnTo>
                <a:lnTo>
                  <a:pt x="395946" y="2879495"/>
                </a:lnTo>
                <a:lnTo>
                  <a:pt x="424945" y="2914181"/>
                </a:lnTo>
                <a:lnTo>
                  <a:pt x="454806" y="2948105"/>
                </a:lnTo>
                <a:lnTo>
                  <a:pt x="485514" y="2981250"/>
                </a:lnTo>
                <a:lnTo>
                  <a:pt x="517051" y="3013600"/>
                </a:lnTo>
                <a:lnTo>
                  <a:pt x="549401" y="3045137"/>
                </a:lnTo>
                <a:lnTo>
                  <a:pt x="582546" y="3075845"/>
                </a:lnTo>
                <a:lnTo>
                  <a:pt x="616471" y="3105706"/>
                </a:lnTo>
                <a:lnTo>
                  <a:pt x="651157" y="3134705"/>
                </a:lnTo>
                <a:lnTo>
                  <a:pt x="686588" y="3162824"/>
                </a:lnTo>
                <a:lnTo>
                  <a:pt x="722748" y="3190046"/>
                </a:lnTo>
                <a:lnTo>
                  <a:pt x="759619" y="3216355"/>
                </a:lnTo>
                <a:lnTo>
                  <a:pt x="797185" y="3241733"/>
                </a:lnTo>
                <a:lnTo>
                  <a:pt x="835429" y="3266165"/>
                </a:lnTo>
                <a:lnTo>
                  <a:pt x="874333" y="3289633"/>
                </a:lnTo>
                <a:lnTo>
                  <a:pt x="913882" y="3312119"/>
                </a:lnTo>
                <a:lnTo>
                  <a:pt x="954059" y="3333609"/>
                </a:lnTo>
                <a:lnTo>
                  <a:pt x="994846" y="3354084"/>
                </a:lnTo>
                <a:lnTo>
                  <a:pt x="1036227" y="3373527"/>
                </a:lnTo>
                <a:lnTo>
                  <a:pt x="1078184" y="3391923"/>
                </a:lnTo>
                <a:lnTo>
                  <a:pt x="1120702" y="3409254"/>
                </a:lnTo>
                <a:lnTo>
                  <a:pt x="1163763" y="3425503"/>
                </a:lnTo>
                <a:lnTo>
                  <a:pt x="1207351" y="3440653"/>
                </a:lnTo>
                <a:lnTo>
                  <a:pt x="1251448" y="3454688"/>
                </a:lnTo>
                <a:lnTo>
                  <a:pt x="1296037" y="3467591"/>
                </a:lnTo>
                <a:lnTo>
                  <a:pt x="1341103" y="3479345"/>
                </a:lnTo>
                <a:lnTo>
                  <a:pt x="1386628" y="3489934"/>
                </a:lnTo>
                <a:lnTo>
                  <a:pt x="1432595" y="3499339"/>
                </a:lnTo>
                <a:lnTo>
                  <a:pt x="1478988" y="3507545"/>
                </a:lnTo>
                <a:lnTo>
                  <a:pt x="1525790" y="3514535"/>
                </a:lnTo>
                <a:lnTo>
                  <a:pt x="1572983" y="3520292"/>
                </a:lnTo>
                <a:lnTo>
                  <a:pt x="1620551" y="3524798"/>
                </a:lnTo>
                <a:lnTo>
                  <a:pt x="1668478" y="3528038"/>
                </a:lnTo>
                <a:lnTo>
                  <a:pt x="1716745" y="3529994"/>
                </a:lnTo>
                <a:lnTo>
                  <a:pt x="1765338" y="3530650"/>
                </a:lnTo>
                <a:lnTo>
                  <a:pt x="1765338" y="0"/>
                </a:lnTo>
                <a:close/>
              </a:path>
            </a:pathLst>
          </a:custGeom>
          <a:solidFill>
            <a:srgbClr val="F15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252332" y="2471508"/>
            <a:ext cx="1765935" cy="3531235"/>
          </a:xfrm>
          <a:custGeom>
            <a:avLst/>
            <a:gdLst/>
            <a:ahLst/>
            <a:cxnLst/>
            <a:rect l="l" t="t" r="r" b="b"/>
            <a:pathLst>
              <a:path w="1765935" h="3531235">
                <a:moveTo>
                  <a:pt x="0" y="0"/>
                </a:moveTo>
                <a:lnTo>
                  <a:pt x="0" y="3530650"/>
                </a:lnTo>
                <a:lnTo>
                  <a:pt x="48591" y="3529994"/>
                </a:lnTo>
                <a:lnTo>
                  <a:pt x="96858" y="3528038"/>
                </a:lnTo>
                <a:lnTo>
                  <a:pt x="144784" y="3524798"/>
                </a:lnTo>
                <a:lnTo>
                  <a:pt x="192352" y="3520292"/>
                </a:lnTo>
                <a:lnTo>
                  <a:pt x="239545" y="3514535"/>
                </a:lnTo>
                <a:lnTo>
                  <a:pt x="286345" y="3507545"/>
                </a:lnTo>
                <a:lnTo>
                  <a:pt x="332738" y="3499339"/>
                </a:lnTo>
                <a:lnTo>
                  <a:pt x="378704" y="3489934"/>
                </a:lnTo>
                <a:lnTo>
                  <a:pt x="424229" y="3479345"/>
                </a:lnTo>
                <a:lnTo>
                  <a:pt x="469294" y="3467591"/>
                </a:lnTo>
                <a:lnTo>
                  <a:pt x="513884" y="3454688"/>
                </a:lnTo>
                <a:lnTo>
                  <a:pt x="557980" y="3440653"/>
                </a:lnTo>
                <a:lnTo>
                  <a:pt x="601567" y="3425503"/>
                </a:lnTo>
                <a:lnTo>
                  <a:pt x="644628" y="3409254"/>
                </a:lnTo>
                <a:lnTo>
                  <a:pt x="687146" y="3391923"/>
                </a:lnTo>
                <a:lnTo>
                  <a:pt x="729103" y="3373527"/>
                </a:lnTo>
                <a:lnTo>
                  <a:pt x="770483" y="3354084"/>
                </a:lnTo>
                <a:lnTo>
                  <a:pt x="811270" y="3333609"/>
                </a:lnTo>
                <a:lnTo>
                  <a:pt x="851446" y="3312119"/>
                </a:lnTo>
                <a:lnTo>
                  <a:pt x="890995" y="3289633"/>
                </a:lnTo>
                <a:lnTo>
                  <a:pt x="929899" y="3266165"/>
                </a:lnTo>
                <a:lnTo>
                  <a:pt x="968143" y="3241733"/>
                </a:lnTo>
                <a:lnTo>
                  <a:pt x="1005709" y="3216355"/>
                </a:lnTo>
                <a:lnTo>
                  <a:pt x="1042579" y="3190046"/>
                </a:lnTo>
                <a:lnTo>
                  <a:pt x="1078739" y="3162824"/>
                </a:lnTo>
                <a:lnTo>
                  <a:pt x="1114170" y="3134705"/>
                </a:lnTo>
                <a:lnTo>
                  <a:pt x="1148856" y="3105706"/>
                </a:lnTo>
                <a:lnTo>
                  <a:pt x="1182780" y="3075845"/>
                </a:lnTo>
                <a:lnTo>
                  <a:pt x="1215925" y="3045137"/>
                </a:lnTo>
                <a:lnTo>
                  <a:pt x="1248275" y="3013600"/>
                </a:lnTo>
                <a:lnTo>
                  <a:pt x="1279812" y="2981250"/>
                </a:lnTo>
                <a:lnTo>
                  <a:pt x="1310519" y="2948105"/>
                </a:lnTo>
                <a:lnTo>
                  <a:pt x="1340381" y="2914181"/>
                </a:lnTo>
                <a:lnTo>
                  <a:pt x="1369380" y="2879495"/>
                </a:lnTo>
                <a:lnTo>
                  <a:pt x="1397498" y="2844064"/>
                </a:lnTo>
                <a:lnTo>
                  <a:pt x="1424721" y="2807905"/>
                </a:lnTo>
                <a:lnTo>
                  <a:pt x="1451029" y="2771034"/>
                </a:lnTo>
                <a:lnTo>
                  <a:pt x="1476408" y="2733468"/>
                </a:lnTo>
                <a:lnTo>
                  <a:pt x="1500840" y="2695225"/>
                </a:lnTo>
                <a:lnTo>
                  <a:pt x="1524307" y="2656320"/>
                </a:lnTo>
                <a:lnTo>
                  <a:pt x="1546794" y="2616771"/>
                </a:lnTo>
                <a:lnTo>
                  <a:pt x="1568283" y="2576595"/>
                </a:lnTo>
                <a:lnTo>
                  <a:pt x="1588758" y="2535809"/>
                </a:lnTo>
                <a:lnTo>
                  <a:pt x="1608202" y="2494428"/>
                </a:lnTo>
                <a:lnTo>
                  <a:pt x="1626597" y="2452471"/>
                </a:lnTo>
                <a:lnTo>
                  <a:pt x="1643928" y="2409954"/>
                </a:lnTo>
                <a:lnTo>
                  <a:pt x="1660177" y="2366893"/>
                </a:lnTo>
                <a:lnTo>
                  <a:pt x="1675328" y="2323306"/>
                </a:lnTo>
                <a:lnTo>
                  <a:pt x="1689363" y="2279209"/>
                </a:lnTo>
                <a:lnTo>
                  <a:pt x="1702266" y="2234620"/>
                </a:lnTo>
                <a:lnTo>
                  <a:pt x="1714020" y="2189554"/>
                </a:lnTo>
                <a:lnTo>
                  <a:pt x="1724608" y="2144030"/>
                </a:lnTo>
                <a:lnTo>
                  <a:pt x="1734014" y="2098063"/>
                </a:lnTo>
                <a:lnTo>
                  <a:pt x="1742220" y="2051671"/>
                </a:lnTo>
                <a:lnTo>
                  <a:pt x="1749210" y="2004870"/>
                </a:lnTo>
                <a:lnTo>
                  <a:pt x="1754966" y="1957677"/>
                </a:lnTo>
                <a:lnTo>
                  <a:pt x="1759473" y="1910110"/>
                </a:lnTo>
                <a:lnTo>
                  <a:pt x="1762713" y="1862184"/>
                </a:lnTo>
                <a:lnTo>
                  <a:pt x="1764669" y="1813917"/>
                </a:lnTo>
                <a:lnTo>
                  <a:pt x="1765325" y="1765325"/>
                </a:lnTo>
                <a:lnTo>
                  <a:pt x="1764669" y="1716733"/>
                </a:lnTo>
                <a:lnTo>
                  <a:pt x="1762713" y="1668466"/>
                </a:lnTo>
                <a:lnTo>
                  <a:pt x="1759473" y="1620540"/>
                </a:lnTo>
                <a:lnTo>
                  <a:pt x="1754966" y="1572973"/>
                </a:lnTo>
                <a:lnTo>
                  <a:pt x="1749210" y="1525780"/>
                </a:lnTo>
                <a:lnTo>
                  <a:pt x="1742220" y="1478979"/>
                </a:lnTo>
                <a:lnTo>
                  <a:pt x="1734014" y="1432587"/>
                </a:lnTo>
                <a:lnTo>
                  <a:pt x="1724608" y="1386620"/>
                </a:lnTo>
                <a:lnTo>
                  <a:pt x="1714020" y="1341095"/>
                </a:lnTo>
                <a:lnTo>
                  <a:pt x="1702266" y="1296030"/>
                </a:lnTo>
                <a:lnTo>
                  <a:pt x="1689363" y="1251441"/>
                </a:lnTo>
                <a:lnTo>
                  <a:pt x="1675328" y="1207344"/>
                </a:lnTo>
                <a:lnTo>
                  <a:pt x="1660177" y="1163757"/>
                </a:lnTo>
                <a:lnTo>
                  <a:pt x="1643928" y="1120696"/>
                </a:lnTo>
                <a:lnTo>
                  <a:pt x="1626597" y="1078179"/>
                </a:lnTo>
                <a:lnTo>
                  <a:pt x="1608202" y="1036222"/>
                </a:lnTo>
                <a:lnTo>
                  <a:pt x="1588758" y="994841"/>
                </a:lnTo>
                <a:lnTo>
                  <a:pt x="1568283" y="954054"/>
                </a:lnTo>
                <a:lnTo>
                  <a:pt x="1546794" y="913878"/>
                </a:lnTo>
                <a:lnTo>
                  <a:pt x="1524307" y="874330"/>
                </a:lnTo>
                <a:lnTo>
                  <a:pt x="1500840" y="835425"/>
                </a:lnTo>
                <a:lnTo>
                  <a:pt x="1476408" y="797182"/>
                </a:lnTo>
                <a:lnTo>
                  <a:pt x="1451029" y="759616"/>
                </a:lnTo>
                <a:lnTo>
                  <a:pt x="1424721" y="722745"/>
                </a:lnTo>
                <a:lnTo>
                  <a:pt x="1397498" y="686585"/>
                </a:lnTo>
                <a:lnTo>
                  <a:pt x="1369380" y="651154"/>
                </a:lnTo>
                <a:lnTo>
                  <a:pt x="1340381" y="616468"/>
                </a:lnTo>
                <a:lnTo>
                  <a:pt x="1310519" y="582544"/>
                </a:lnTo>
                <a:lnTo>
                  <a:pt x="1279812" y="549399"/>
                </a:lnTo>
                <a:lnTo>
                  <a:pt x="1248275" y="517050"/>
                </a:lnTo>
                <a:lnTo>
                  <a:pt x="1215925" y="485513"/>
                </a:lnTo>
                <a:lnTo>
                  <a:pt x="1182780" y="454805"/>
                </a:lnTo>
                <a:lnTo>
                  <a:pt x="1148856" y="424944"/>
                </a:lnTo>
                <a:lnTo>
                  <a:pt x="1114170" y="395945"/>
                </a:lnTo>
                <a:lnTo>
                  <a:pt x="1078739" y="367826"/>
                </a:lnTo>
                <a:lnTo>
                  <a:pt x="1042579" y="340604"/>
                </a:lnTo>
                <a:lnTo>
                  <a:pt x="1005709" y="314295"/>
                </a:lnTo>
                <a:lnTo>
                  <a:pt x="968143" y="288916"/>
                </a:lnTo>
                <a:lnTo>
                  <a:pt x="929899" y="264485"/>
                </a:lnTo>
                <a:lnTo>
                  <a:pt x="890995" y="241017"/>
                </a:lnTo>
                <a:lnTo>
                  <a:pt x="851446" y="218530"/>
                </a:lnTo>
                <a:lnTo>
                  <a:pt x="811270" y="197041"/>
                </a:lnTo>
                <a:lnTo>
                  <a:pt x="770483" y="176566"/>
                </a:lnTo>
                <a:lnTo>
                  <a:pt x="729103" y="157123"/>
                </a:lnTo>
                <a:lnTo>
                  <a:pt x="687146" y="138727"/>
                </a:lnTo>
                <a:lnTo>
                  <a:pt x="644628" y="121396"/>
                </a:lnTo>
                <a:lnTo>
                  <a:pt x="601567" y="105147"/>
                </a:lnTo>
                <a:lnTo>
                  <a:pt x="557980" y="89997"/>
                </a:lnTo>
                <a:lnTo>
                  <a:pt x="513884" y="75961"/>
                </a:lnTo>
                <a:lnTo>
                  <a:pt x="469294" y="63058"/>
                </a:lnTo>
                <a:lnTo>
                  <a:pt x="424229" y="51304"/>
                </a:lnTo>
                <a:lnTo>
                  <a:pt x="378704" y="40716"/>
                </a:lnTo>
                <a:lnTo>
                  <a:pt x="332738" y="31311"/>
                </a:lnTo>
                <a:lnTo>
                  <a:pt x="286345" y="23105"/>
                </a:lnTo>
                <a:lnTo>
                  <a:pt x="239545" y="16115"/>
                </a:lnTo>
                <a:lnTo>
                  <a:pt x="192352" y="10358"/>
                </a:lnTo>
                <a:lnTo>
                  <a:pt x="144784" y="5851"/>
                </a:lnTo>
                <a:lnTo>
                  <a:pt x="96858" y="2612"/>
                </a:lnTo>
                <a:lnTo>
                  <a:pt x="48591" y="655"/>
                </a:lnTo>
                <a:lnTo>
                  <a:pt x="0" y="0"/>
                </a:lnTo>
                <a:close/>
              </a:path>
            </a:pathLst>
          </a:custGeom>
          <a:solidFill>
            <a:srgbClr val="6FB5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5748114" y="2471496"/>
            <a:ext cx="3531235" cy="3530600"/>
          </a:xfrm>
          <a:custGeom>
            <a:avLst/>
            <a:gdLst/>
            <a:ahLst/>
            <a:cxnLst/>
            <a:rect l="l" t="t" r="r" b="b"/>
            <a:pathLst>
              <a:path w="3531234" h="3530600">
                <a:moveTo>
                  <a:pt x="1765471" y="0"/>
                </a:moveTo>
                <a:lnTo>
                  <a:pt x="1714818" y="644"/>
                </a:lnTo>
                <a:lnTo>
                  <a:pt x="1665100" y="2596"/>
                </a:lnTo>
                <a:lnTo>
                  <a:pt x="1616135" y="5881"/>
                </a:lnTo>
                <a:lnTo>
                  <a:pt x="1567737" y="10524"/>
                </a:lnTo>
                <a:lnTo>
                  <a:pt x="1519722" y="16552"/>
                </a:lnTo>
                <a:lnTo>
                  <a:pt x="1471905" y="23992"/>
                </a:lnTo>
                <a:lnTo>
                  <a:pt x="1424103" y="32868"/>
                </a:lnTo>
                <a:lnTo>
                  <a:pt x="1376130" y="43206"/>
                </a:lnTo>
                <a:lnTo>
                  <a:pt x="1327802" y="55034"/>
                </a:lnTo>
                <a:lnTo>
                  <a:pt x="1278934" y="68376"/>
                </a:lnTo>
                <a:lnTo>
                  <a:pt x="1232412" y="82399"/>
                </a:lnTo>
                <a:lnTo>
                  <a:pt x="1186559" y="97582"/>
                </a:lnTo>
                <a:lnTo>
                  <a:pt x="1141389" y="113904"/>
                </a:lnTo>
                <a:lnTo>
                  <a:pt x="1096911" y="131346"/>
                </a:lnTo>
                <a:lnTo>
                  <a:pt x="1053139" y="149886"/>
                </a:lnTo>
                <a:lnTo>
                  <a:pt x="1010083" y="169502"/>
                </a:lnTo>
                <a:lnTo>
                  <a:pt x="967755" y="190176"/>
                </a:lnTo>
                <a:lnTo>
                  <a:pt x="926167" y="211884"/>
                </a:lnTo>
                <a:lnTo>
                  <a:pt x="885329" y="234608"/>
                </a:lnTo>
                <a:lnTo>
                  <a:pt x="845254" y="258326"/>
                </a:lnTo>
                <a:lnTo>
                  <a:pt x="805954" y="283017"/>
                </a:lnTo>
                <a:lnTo>
                  <a:pt x="767439" y="308660"/>
                </a:lnTo>
                <a:lnTo>
                  <a:pt x="729721" y="335235"/>
                </a:lnTo>
                <a:lnTo>
                  <a:pt x="692812" y="362720"/>
                </a:lnTo>
                <a:lnTo>
                  <a:pt x="656723" y="391096"/>
                </a:lnTo>
                <a:lnTo>
                  <a:pt x="621466" y="420340"/>
                </a:lnTo>
                <a:lnTo>
                  <a:pt x="587052" y="450433"/>
                </a:lnTo>
                <a:lnTo>
                  <a:pt x="553493" y="481354"/>
                </a:lnTo>
                <a:lnTo>
                  <a:pt x="520801" y="513081"/>
                </a:lnTo>
                <a:lnTo>
                  <a:pt x="488986" y="545594"/>
                </a:lnTo>
                <a:lnTo>
                  <a:pt x="458061" y="578872"/>
                </a:lnTo>
                <a:lnTo>
                  <a:pt x="428037" y="612894"/>
                </a:lnTo>
                <a:lnTo>
                  <a:pt x="398925" y="647640"/>
                </a:lnTo>
                <a:lnTo>
                  <a:pt x="370738" y="683089"/>
                </a:lnTo>
                <a:lnTo>
                  <a:pt x="343486" y="719219"/>
                </a:lnTo>
                <a:lnTo>
                  <a:pt x="317181" y="756011"/>
                </a:lnTo>
                <a:lnTo>
                  <a:pt x="291835" y="793442"/>
                </a:lnTo>
                <a:lnTo>
                  <a:pt x="267459" y="831493"/>
                </a:lnTo>
                <a:lnTo>
                  <a:pt x="244065" y="870143"/>
                </a:lnTo>
                <a:lnTo>
                  <a:pt x="221664" y="909370"/>
                </a:lnTo>
                <a:lnTo>
                  <a:pt x="200268" y="949155"/>
                </a:lnTo>
                <a:lnTo>
                  <a:pt x="179889" y="989475"/>
                </a:lnTo>
                <a:lnTo>
                  <a:pt x="160537" y="1030311"/>
                </a:lnTo>
                <a:lnTo>
                  <a:pt x="142224" y="1071642"/>
                </a:lnTo>
                <a:lnTo>
                  <a:pt x="124963" y="1113446"/>
                </a:lnTo>
                <a:lnTo>
                  <a:pt x="108764" y="1155703"/>
                </a:lnTo>
                <a:lnTo>
                  <a:pt x="93639" y="1198392"/>
                </a:lnTo>
                <a:lnTo>
                  <a:pt x="79600" y="1241493"/>
                </a:lnTo>
                <a:lnTo>
                  <a:pt x="66657" y="1284984"/>
                </a:lnTo>
                <a:lnTo>
                  <a:pt x="54824" y="1328845"/>
                </a:lnTo>
                <a:lnTo>
                  <a:pt x="44110" y="1373054"/>
                </a:lnTo>
                <a:lnTo>
                  <a:pt x="34529" y="1417592"/>
                </a:lnTo>
                <a:lnTo>
                  <a:pt x="26090" y="1462437"/>
                </a:lnTo>
                <a:lnTo>
                  <a:pt x="18806" y="1507568"/>
                </a:lnTo>
                <a:lnTo>
                  <a:pt x="12689" y="1552965"/>
                </a:lnTo>
                <a:lnTo>
                  <a:pt x="7749" y="1598607"/>
                </a:lnTo>
                <a:lnTo>
                  <a:pt x="3999" y="1644473"/>
                </a:lnTo>
                <a:lnTo>
                  <a:pt x="1449" y="1690542"/>
                </a:lnTo>
                <a:lnTo>
                  <a:pt x="112" y="1736794"/>
                </a:lnTo>
                <a:lnTo>
                  <a:pt x="0" y="1783207"/>
                </a:lnTo>
                <a:lnTo>
                  <a:pt x="1122" y="1829761"/>
                </a:lnTo>
                <a:lnTo>
                  <a:pt x="3492" y="1876434"/>
                </a:lnTo>
                <a:lnTo>
                  <a:pt x="7120" y="1923207"/>
                </a:lnTo>
                <a:lnTo>
                  <a:pt x="12018" y="1970059"/>
                </a:lnTo>
                <a:lnTo>
                  <a:pt x="18198" y="2016967"/>
                </a:lnTo>
                <a:lnTo>
                  <a:pt x="25671" y="2063913"/>
                </a:lnTo>
                <a:lnTo>
                  <a:pt x="34449" y="2110874"/>
                </a:lnTo>
                <a:lnTo>
                  <a:pt x="44543" y="2157831"/>
                </a:lnTo>
                <a:lnTo>
                  <a:pt x="55965" y="2204762"/>
                </a:lnTo>
                <a:lnTo>
                  <a:pt x="68726" y="2251646"/>
                </a:lnTo>
                <a:lnTo>
                  <a:pt x="82749" y="2298168"/>
                </a:lnTo>
                <a:lnTo>
                  <a:pt x="97933" y="2344020"/>
                </a:lnTo>
                <a:lnTo>
                  <a:pt x="114256" y="2389190"/>
                </a:lnTo>
                <a:lnTo>
                  <a:pt x="131698" y="2433667"/>
                </a:lnTo>
                <a:lnTo>
                  <a:pt x="150238" y="2477439"/>
                </a:lnTo>
                <a:lnTo>
                  <a:pt x="169855" y="2520494"/>
                </a:lnTo>
                <a:lnTo>
                  <a:pt x="190529" y="2562822"/>
                </a:lnTo>
                <a:lnTo>
                  <a:pt x="212238" y="2604410"/>
                </a:lnTo>
                <a:lnTo>
                  <a:pt x="234962" y="2645247"/>
                </a:lnTo>
                <a:lnTo>
                  <a:pt x="258680" y="2685322"/>
                </a:lnTo>
                <a:lnTo>
                  <a:pt x="283371" y="2724622"/>
                </a:lnTo>
                <a:lnTo>
                  <a:pt x="309015" y="2763137"/>
                </a:lnTo>
                <a:lnTo>
                  <a:pt x="335590" y="2800855"/>
                </a:lnTo>
                <a:lnTo>
                  <a:pt x="363075" y="2837763"/>
                </a:lnTo>
                <a:lnTo>
                  <a:pt x="391451" y="2873852"/>
                </a:lnTo>
                <a:lnTo>
                  <a:pt x="420696" y="2909109"/>
                </a:lnTo>
                <a:lnTo>
                  <a:pt x="450789" y="2943523"/>
                </a:lnTo>
                <a:lnTo>
                  <a:pt x="481709" y="2977081"/>
                </a:lnTo>
                <a:lnTo>
                  <a:pt x="513437" y="3009774"/>
                </a:lnTo>
                <a:lnTo>
                  <a:pt x="545950" y="3041588"/>
                </a:lnTo>
                <a:lnTo>
                  <a:pt x="579228" y="3072513"/>
                </a:lnTo>
                <a:lnTo>
                  <a:pt x="613250" y="3102537"/>
                </a:lnTo>
                <a:lnTo>
                  <a:pt x="647996" y="3131649"/>
                </a:lnTo>
                <a:lnTo>
                  <a:pt x="683445" y="3159836"/>
                </a:lnTo>
                <a:lnTo>
                  <a:pt x="719575" y="3187088"/>
                </a:lnTo>
                <a:lnTo>
                  <a:pt x="756367" y="3213393"/>
                </a:lnTo>
                <a:lnTo>
                  <a:pt x="793798" y="3238739"/>
                </a:lnTo>
                <a:lnTo>
                  <a:pt x="831849" y="3263115"/>
                </a:lnTo>
                <a:lnTo>
                  <a:pt x="870499" y="3286509"/>
                </a:lnTo>
                <a:lnTo>
                  <a:pt x="909726" y="3308910"/>
                </a:lnTo>
                <a:lnTo>
                  <a:pt x="949511" y="3330306"/>
                </a:lnTo>
                <a:lnTo>
                  <a:pt x="989831" y="3350686"/>
                </a:lnTo>
                <a:lnTo>
                  <a:pt x="1030667" y="3370037"/>
                </a:lnTo>
                <a:lnTo>
                  <a:pt x="1071998" y="3388350"/>
                </a:lnTo>
                <a:lnTo>
                  <a:pt x="1113802" y="3405611"/>
                </a:lnTo>
                <a:lnTo>
                  <a:pt x="1156059" y="3421810"/>
                </a:lnTo>
                <a:lnTo>
                  <a:pt x="1198749" y="3436935"/>
                </a:lnTo>
                <a:lnTo>
                  <a:pt x="1241849" y="3450974"/>
                </a:lnTo>
                <a:lnTo>
                  <a:pt x="1285340" y="3463917"/>
                </a:lnTo>
                <a:lnTo>
                  <a:pt x="1329201" y="3475750"/>
                </a:lnTo>
                <a:lnTo>
                  <a:pt x="1373411" y="3486463"/>
                </a:lnTo>
                <a:lnTo>
                  <a:pt x="1417949" y="3496045"/>
                </a:lnTo>
                <a:lnTo>
                  <a:pt x="1462794" y="3504484"/>
                </a:lnTo>
                <a:lnTo>
                  <a:pt x="1507925" y="3511767"/>
                </a:lnTo>
                <a:lnTo>
                  <a:pt x="1553322" y="3517885"/>
                </a:lnTo>
                <a:lnTo>
                  <a:pt x="1598964" y="3522824"/>
                </a:lnTo>
                <a:lnTo>
                  <a:pt x="1644830" y="3526574"/>
                </a:lnTo>
                <a:lnTo>
                  <a:pt x="1690900" y="3529123"/>
                </a:lnTo>
                <a:lnTo>
                  <a:pt x="1737151" y="3530460"/>
                </a:lnTo>
                <a:lnTo>
                  <a:pt x="1783565" y="3530573"/>
                </a:lnTo>
                <a:lnTo>
                  <a:pt x="1830119" y="3529450"/>
                </a:lnTo>
                <a:lnTo>
                  <a:pt x="1876793" y="3527080"/>
                </a:lnTo>
                <a:lnTo>
                  <a:pt x="1923566" y="3523451"/>
                </a:lnTo>
                <a:lnTo>
                  <a:pt x="1970418" y="3518553"/>
                </a:lnTo>
                <a:lnTo>
                  <a:pt x="2017327" y="3512372"/>
                </a:lnTo>
                <a:lnTo>
                  <a:pt x="2064273" y="3504899"/>
                </a:lnTo>
                <a:lnTo>
                  <a:pt x="2111235" y="3496121"/>
                </a:lnTo>
                <a:lnTo>
                  <a:pt x="2158192" y="3486026"/>
                </a:lnTo>
                <a:lnTo>
                  <a:pt x="2205124" y="3474604"/>
                </a:lnTo>
                <a:lnTo>
                  <a:pt x="2252008" y="3461842"/>
                </a:lnTo>
                <a:lnTo>
                  <a:pt x="2298531" y="3447819"/>
                </a:lnTo>
                <a:lnTo>
                  <a:pt x="2344383" y="3432636"/>
                </a:lnTo>
                <a:lnTo>
                  <a:pt x="2389553" y="3416314"/>
                </a:lnTo>
                <a:lnTo>
                  <a:pt x="2434030" y="3398872"/>
                </a:lnTo>
                <a:lnTo>
                  <a:pt x="2477801" y="3380333"/>
                </a:lnTo>
                <a:lnTo>
                  <a:pt x="2520857" y="3360716"/>
                </a:lnTo>
                <a:lnTo>
                  <a:pt x="2563184" y="3340043"/>
                </a:lnTo>
                <a:lnTo>
                  <a:pt x="2604773" y="3318334"/>
                </a:lnTo>
                <a:lnTo>
                  <a:pt x="2645610" y="3295611"/>
                </a:lnTo>
                <a:lnTo>
                  <a:pt x="2685684" y="3271893"/>
                </a:lnTo>
                <a:lnTo>
                  <a:pt x="2724985" y="3247202"/>
                </a:lnTo>
                <a:lnTo>
                  <a:pt x="2763499" y="3221559"/>
                </a:lnTo>
                <a:lnTo>
                  <a:pt x="2801217" y="3194985"/>
                </a:lnTo>
                <a:lnTo>
                  <a:pt x="2838126" y="3167499"/>
                </a:lnTo>
                <a:lnTo>
                  <a:pt x="2874215" y="3139124"/>
                </a:lnTo>
                <a:lnTo>
                  <a:pt x="2909472" y="3109880"/>
                </a:lnTo>
                <a:lnTo>
                  <a:pt x="2943885" y="3079787"/>
                </a:lnTo>
                <a:lnTo>
                  <a:pt x="2977444" y="3048867"/>
                </a:lnTo>
                <a:lnTo>
                  <a:pt x="3010136" y="3017140"/>
                </a:lnTo>
                <a:lnTo>
                  <a:pt x="3041951" y="2984627"/>
                </a:lnTo>
                <a:lnTo>
                  <a:pt x="3072876" y="2951349"/>
                </a:lnTo>
                <a:lnTo>
                  <a:pt x="3102900" y="2917327"/>
                </a:lnTo>
                <a:lnTo>
                  <a:pt x="3132011" y="2882581"/>
                </a:lnTo>
                <a:lnTo>
                  <a:pt x="3160199" y="2847133"/>
                </a:lnTo>
                <a:lnTo>
                  <a:pt x="3187451" y="2811003"/>
                </a:lnTo>
                <a:lnTo>
                  <a:pt x="3213755" y="2774211"/>
                </a:lnTo>
                <a:lnTo>
                  <a:pt x="3239102" y="2736780"/>
                </a:lnTo>
                <a:lnTo>
                  <a:pt x="3263477" y="2698729"/>
                </a:lnTo>
                <a:lnTo>
                  <a:pt x="3286872" y="2660080"/>
                </a:lnTo>
                <a:lnTo>
                  <a:pt x="3309272" y="2620852"/>
                </a:lnTo>
                <a:lnTo>
                  <a:pt x="3330668" y="2581068"/>
                </a:lnTo>
                <a:lnTo>
                  <a:pt x="3351048" y="2540748"/>
                </a:lnTo>
                <a:lnTo>
                  <a:pt x="3370400" y="2499912"/>
                </a:lnTo>
                <a:lnTo>
                  <a:pt x="3388712" y="2458582"/>
                </a:lnTo>
                <a:lnTo>
                  <a:pt x="3405974" y="2416777"/>
                </a:lnTo>
                <a:lnTo>
                  <a:pt x="3422173" y="2374520"/>
                </a:lnTo>
                <a:lnTo>
                  <a:pt x="3437297" y="2331831"/>
                </a:lnTo>
                <a:lnTo>
                  <a:pt x="3451337" y="2288731"/>
                </a:lnTo>
                <a:lnTo>
                  <a:pt x="3464279" y="2245240"/>
                </a:lnTo>
                <a:lnTo>
                  <a:pt x="3476113" y="2201379"/>
                </a:lnTo>
                <a:lnTo>
                  <a:pt x="3486826" y="2157169"/>
                </a:lnTo>
                <a:lnTo>
                  <a:pt x="3496408" y="2112632"/>
                </a:lnTo>
                <a:lnTo>
                  <a:pt x="3504846" y="2067787"/>
                </a:lnTo>
                <a:lnTo>
                  <a:pt x="3512130" y="2022655"/>
                </a:lnTo>
                <a:lnTo>
                  <a:pt x="3518247" y="1977258"/>
                </a:lnTo>
                <a:lnTo>
                  <a:pt x="3523187" y="1931616"/>
                </a:lnTo>
                <a:lnTo>
                  <a:pt x="3526937" y="1885750"/>
                </a:lnTo>
                <a:lnTo>
                  <a:pt x="3529486" y="1839681"/>
                </a:lnTo>
                <a:lnTo>
                  <a:pt x="3530823" y="1793429"/>
                </a:lnTo>
                <a:lnTo>
                  <a:pt x="3530891" y="1765109"/>
                </a:lnTo>
                <a:lnTo>
                  <a:pt x="1765471" y="1765109"/>
                </a:lnTo>
                <a:lnTo>
                  <a:pt x="1765471" y="0"/>
                </a:lnTo>
                <a:close/>
              </a:path>
              <a:path w="3531234" h="3530600">
                <a:moveTo>
                  <a:pt x="3462204" y="1278572"/>
                </a:moveTo>
                <a:lnTo>
                  <a:pt x="1765471" y="1765109"/>
                </a:lnTo>
                <a:lnTo>
                  <a:pt x="3530891" y="1765109"/>
                </a:lnTo>
                <a:lnTo>
                  <a:pt x="3530935" y="1747016"/>
                </a:lnTo>
                <a:lnTo>
                  <a:pt x="3529812" y="1700462"/>
                </a:lnTo>
                <a:lnTo>
                  <a:pt x="3527442" y="1653787"/>
                </a:lnTo>
                <a:lnTo>
                  <a:pt x="3523814" y="1607014"/>
                </a:lnTo>
                <a:lnTo>
                  <a:pt x="3518915" y="1560163"/>
                </a:lnTo>
                <a:lnTo>
                  <a:pt x="3512735" y="1513253"/>
                </a:lnTo>
                <a:lnTo>
                  <a:pt x="3505261" y="1466307"/>
                </a:lnTo>
                <a:lnTo>
                  <a:pt x="3496483" y="1419345"/>
                </a:lnTo>
                <a:lnTo>
                  <a:pt x="3486388" y="1372388"/>
                </a:lnTo>
                <a:lnTo>
                  <a:pt x="3474966" y="1325457"/>
                </a:lnTo>
                <a:lnTo>
                  <a:pt x="3462204" y="1278572"/>
                </a:lnTo>
                <a:close/>
              </a:path>
            </a:pathLst>
          </a:custGeom>
          <a:solidFill>
            <a:srgbClr val="6FB5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513586" y="2471496"/>
            <a:ext cx="1697355" cy="1765300"/>
          </a:xfrm>
          <a:custGeom>
            <a:avLst/>
            <a:gdLst/>
            <a:ahLst/>
            <a:cxnLst/>
            <a:rect l="l" t="t" r="r" b="b"/>
            <a:pathLst>
              <a:path w="1697354" h="1765300">
                <a:moveTo>
                  <a:pt x="0" y="0"/>
                </a:moveTo>
                <a:lnTo>
                  <a:pt x="0" y="1765109"/>
                </a:lnTo>
                <a:lnTo>
                  <a:pt x="1696732" y="1278572"/>
                </a:lnTo>
                <a:lnTo>
                  <a:pt x="1682310" y="1230661"/>
                </a:lnTo>
                <a:lnTo>
                  <a:pt x="1666732" y="1183455"/>
                </a:lnTo>
                <a:lnTo>
                  <a:pt x="1650014" y="1136967"/>
                </a:lnTo>
                <a:lnTo>
                  <a:pt x="1632176" y="1091210"/>
                </a:lnTo>
                <a:lnTo>
                  <a:pt x="1613233" y="1046198"/>
                </a:lnTo>
                <a:lnTo>
                  <a:pt x="1593203" y="1001943"/>
                </a:lnTo>
                <a:lnTo>
                  <a:pt x="1572103" y="958458"/>
                </a:lnTo>
                <a:lnTo>
                  <a:pt x="1549951" y="915756"/>
                </a:lnTo>
                <a:lnTo>
                  <a:pt x="1526765" y="873851"/>
                </a:lnTo>
                <a:lnTo>
                  <a:pt x="1502560" y="832756"/>
                </a:lnTo>
                <a:lnTo>
                  <a:pt x="1477356" y="792483"/>
                </a:lnTo>
                <a:lnTo>
                  <a:pt x="1451168" y="753045"/>
                </a:lnTo>
                <a:lnTo>
                  <a:pt x="1424015" y="714457"/>
                </a:lnTo>
                <a:lnTo>
                  <a:pt x="1395914" y="676730"/>
                </a:lnTo>
                <a:lnTo>
                  <a:pt x="1366882" y="639878"/>
                </a:lnTo>
                <a:lnTo>
                  <a:pt x="1336936" y="603914"/>
                </a:lnTo>
                <a:lnTo>
                  <a:pt x="1306094" y="568850"/>
                </a:lnTo>
                <a:lnTo>
                  <a:pt x="1274373" y="534701"/>
                </a:lnTo>
                <a:lnTo>
                  <a:pt x="1241790" y="501479"/>
                </a:lnTo>
                <a:lnTo>
                  <a:pt x="1208363" y="469197"/>
                </a:lnTo>
                <a:lnTo>
                  <a:pt x="1174110" y="437868"/>
                </a:lnTo>
                <a:lnTo>
                  <a:pt x="1139046" y="407505"/>
                </a:lnTo>
                <a:lnTo>
                  <a:pt x="1103190" y="378122"/>
                </a:lnTo>
                <a:lnTo>
                  <a:pt x="1066560" y="349731"/>
                </a:lnTo>
                <a:lnTo>
                  <a:pt x="1029172" y="322345"/>
                </a:lnTo>
                <a:lnTo>
                  <a:pt x="991043" y="295978"/>
                </a:lnTo>
                <a:lnTo>
                  <a:pt x="952191" y="270642"/>
                </a:lnTo>
                <a:lnTo>
                  <a:pt x="912634" y="246351"/>
                </a:lnTo>
                <a:lnTo>
                  <a:pt x="872389" y="223117"/>
                </a:lnTo>
                <a:lnTo>
                  <a:pt x="831472" y="200954"/>
                </a:lnTo>
                <a:lnTo>
                  <a:pt x="789902" y="179875"/>
                </a:lnTo>
                <a:lnTo>
                  <a:pt x="747696" y="159893"/>
                </a:lnTo>
                <a:lnTo>
                  <a:pt x="704871" y="141021"/>
                </a:lnTo>
                <a:lnTo>
                  <a:pt x="661444" y="123271"/>
                </a:lnTo>
                <a:lnTo>
                  <a:pt x="617432" y="106658"/>
                </a:lnTo>
                <a:lnTo>
                  <a:pt x="572854" y="91193"/>
                </a:lnTo>
                <a:lnTo>
                  <a:pt x="527726" y="76891"/>
                </a:lnTo>
                <a:lnTo>
                  <a:pt x="482066" y="63764"/>
                </a:lnTo>
                <a:lnTo>
                  <a:pt x="435891" y="51825"/>
                </a:lnTo>
                <a:lnTo>
                  <a:pt x="389218" y="41087"/>
                </a:lnTo>
                <a:lnTo>
                  <a:pt x="342065" y="31564"/>
                </a:lnTo>
                <a:lnTo>
                  <a:pt x="294449" y="23268"/>
                </a:lnTo>
                <a:lnTo>
                  <a:pt x="246387" y="16213"/>
                </a:lnTo>
                <a:lnTo>
                  <a:pt x="197897" y="10411"/>
                </a:lnTo>
                <a:lnTo>
                  <a:pt x="148996" y="5875"/>
                </a:lnTo>
                <a:lnTo>
                  <a:pt x="99701" y="2620"/>
                </a:lnTo>
                <a:lnTo>
                  <a:pt x="50030" y="657"/>
                </a:lnTo>
                <a:lnTo>
                  <a:pt x="0" y="0"/>
                </a:lnTo>
                <a:close/>
              </a:path>
            </a:pathLst>
          </a:custGeom>
          <a:solidFill>
            <a:srgbClr val="F15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rgbClr val="231F20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31F20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  <a:spcBef>
                <a:spcPts val="11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7047" y="739051"/>
            <a:ext cx="9178290" cy="6082030"/>
          </a:xfrm>
          <a:custGeom>
            <a:avLst/>
            <a:gdLst/>
            <a:ahLst/>
            <a:cxnLst/>
            <a:rect l="l" t="t" r="r" b="b"/>
            <a:pathLst>
              <a:path w="9178290" h="6082030">
                <a:moveTo>
                  <a:pt x="0" y="6081903"/>
                </a:moveTo>
                <a:lnTo>
                  <a:pt x="9177896" y="6081903"/>
                </a:lnTo>
                <a:lnTo>
                  <a:pt x="9177896" y="0"/>
                </a:lnTo>
                <a:lnTo>
                  <a:pt x="0" y="0"/>
                </a:lnTo>
                <a:lnTo>
                  <a:pt x="0" y="6081903"/>
                </a:lnTo>
                <a:close/>
              </a:path>
            </a:pathLst>
          </a:custGeom>
          <a:ln w="38100">
            <a:solidFill>
              <a:srgbClr val="118A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rgbClr val="231F20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31F20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  <a:spcBef>
                <a:spcPts val="11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31F20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  <a:spcBef>
                <a:spcPts val="11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45267" y="3191674"/>
            <a:ext cx="2202865" cy="1153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rgbClr val="231F20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37393" y="7155821"/>
            <a:ext cx="120015" cy="189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231F20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  <a:spcBef>
                <a:spcPts val="114"/>
              </a:spcBef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0003" y="4627054"/>
            <a:ext cx="9972040" cy="0"/>
          </a:xfrm>
          <a:custGeom>
            <a:avLst/>
            <a:gdLst/>
            <a:ahLst/>
            <a:cxnLst/>
            <a:rect l="l" t="t" r="r" b="b"/>
            <a:pathLst>
              <a:path w="9972040">
                <a:moveTo>
                  <a:pt x="0" y="0"/>
                </a:moveTo>
                <a:lnTo>
                  <a:pt x="9972001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360003" y="6209741"/>
            <a:ext cx="9972040" cy="0"/>
          </a:xfrm>
          <a:custGeom>
            <a:avLst/>
            <a:gdLst/>
            <a:ahLst/>
            <a:cxnLst/>
            <a:rect l="l" t="t" r="r" b="b"/>
            <a:pathLst>
              <a:path w="9972040">
                <a:moveTo>
                  <a:pt x="0" y="0"/>
                </a:moveTo>
                <a:lnTo>
                  <a:pt x="9972001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3414438" y="1714690"/>
            <a:ext cx="5830615" cy="26988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6516154" y="2667825"/>
            <a:ext cx="2564765" cy="0"/>
          </a:xfrm>
          <a:custGeom>
            <a:avLst/>
            <a:gdLst/>
            <a:ahLst/>
            <a:cxnLst/>
            <a:rect l="l" t="t" r="r" b="b"/>
            <a:pathLst>
              <a:path w="2564765">
                <a:moveTo>
                  <a:pt x="0" y="0"/>
                </a:moveTo>
                <a:lnTo>
                  <a:pt x="2564726" y="0"/>
                </a:lnTo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9271648" y="2776042"/>
            <a:ext cx="329565" cy="396240"/>
          </a:xfrm>
          <a:custGeom>
            <a:avLst/>
            <a:gdLst/>
            <a:ahLst/>
            <a:cxnLst/>
            <a:rect l="l" t="t" r="r" b="b"/>
            <a:pathLst>
              <a:path w="329565" h="396239">
                <a:moveTo>
                  <a:pt x="49860" y="395770"/>
                </a:moveTo>
                <a:lnTo>
                  <a:pt x="49860" y="97536"/>
                </a:lnTo>
                <a:lnTo>
                  <a:pt x="30276" y="97536"/>
                </a:lnTo>
                <a:lnTo>
                  <a:pt x="30276" y="44983"/>
                </a:lnTo>
                <a:lnTo>
                  <a:pt x="0" y="27292"/>
                </a:lnTo>
                <a:lnTo>
                  <a:pt x="0" y="0"/>
                </a:lnTo>
                <a:lnTo>
                  <a:pt x="328968" y="0"/>
                </a:lnTo>
                <a:lnTo>
                  <a:pt x="328968" y="27927"/>
                </a:lnTo>
                <a:lnTo>
                  <a:pt x="307594" y="44983"/>
                </a:lnTo>
                <a:lnTo>
                  <a:pt x="307594" y="91211"/>
                </a:lnTo>
                <a:lnTo>
                  <a:pt x="293344" y="97536"/>
                </a:lnTo>
                <a:lnTo>
                  <a:pt x="293344" y="395770"/>
                </a:lnTo>
                <a:lnTo>
                  <a:pt x="49860" y="395770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9321507" y="2873578"/>
            <a:ext cx="243840" cy="0"/>
          </a:xfrm>
          <a:custGeom>
            <a:avLst/>
            <a:gdLst/>
            <a:ahLst/>
            <a:cxnLst/>
            <a:rect l="l" t="t" r="r" b="b"/>
            <a:pathLst>
              <a:path w="243840">
                <a:moveTo>
                  <a:pt x="0" y="0"/>
                </a:moveTo>
                <a:lnTo>
                  <a:pt x="243484" y="0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9301924" y="2821025"/>
            <a:ext cx="277495" cy="0"/>
          </a:xfrm>
          <a:custGeom>
            <a:avLst/>
            <a:gdLst/>
            <a:ahLst/>
            <a:cxnLst/>
            <a:rect l="l" t="t" r="r" b="b"/>
            <a:pathLst>
              <a:path w="277495">
                <a:moveTo>
                  <a:pt x="0" y="0"/>
                </a:moveTo>
                <a:lnTo>
                  <a:pt x="277317" y="0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9425685" y="2007082"/>
            <a:ext cx="330835" cy="0"/>
          </a:xfrm>
          <a:custGeom>
            <a:avLst/>
            <a:gdLst/>
            <a:ahLst/>
            <a:cxnLst/>
            <a:rect l="l" t="t" r="r" b="b"/>
            <a:pathLst>
              <a:path w="330834">
                <a:moveTo>
                  <a:pt x="0" y="0"/>
                </a:moveTo>
                <a:lnTo>
                  <a:pt x="330809" y="0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9687738" y="2205672"/>
            <a:ext cx="137947" cy="1425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9282595" y="3584028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642" y="0"/>
                </a:lnTo>
              </a:path>
            </a:pathLst>
          </a:custGeom>
          <a:ln w="43687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9522790" y="3584028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642" y="0"/>
                </a:lnTo>
              </a:path>
            </a:pathLst>
          </a:custGeom>
          <a:ln w="43687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9292120" y="3596347"/>
            <a:ext cx="158115" cy="666115"/>
          </a:xfrm>
          <a:custGeom>
            <a:avLst/>
            <a:gdLst/>
            <a:ahLst/>
            <a:cxnLst/>
            <a:rect l="l" t="t" r="r" b="b"/>
            <a:pathLst>
              <a:path w="158115" h="666114">
                <a:moveTo>
                  <a:pt x="18707" y="0"/>
                </a:moveTo>
                <a:lnTo>
                  <a:pt x="0" y="665873"/>
                </a:lnTo>
                <a:lnTo>
                  <a:pt x="157606" y="665873"/>
                </a:lnTo>
                <a:lnTo>
                  <a:pt x="129120" y="0"/>
                </a:lnTo>
                <a:lnTo>
                  <a:pt x="18707" y="0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9271648" y="4262208"/>
            <a:ext cx="196215" cy="105410"/>
          </a:xfrm>
          <a:custGeom>
            <a:avLst/>
            <a:gdLst/>
            <a:ahLst/>
            <a:cxnLst/>
            <a:rect l="l" t="t" r="r" b="b"/>
            <a:pathLst>
              <a:path w="196215" h="105410">
                <a:moveTo>
                  <a:pt x="195897" y="104876"/>
                </a:moveTo>
                <a:lnTo>
                  <a:pt x="0" y="104876"/>
                </a:lnTo>
                <a:lnTo>
                  <a:pt x="0" y="0"/>
                </a:lnTo>
                <a:lnTo>
                  <a:pt x="195897" y="0"/>
                </a:lnTo>
                <a:lnTo>
                  <a:pt x="195897" y="104876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9192856" y="3313188"/>
            <a:ext cx="1127760" cy="165735"/>
          </a:xfrm>
          <a:custGeom>
            <a:avLst/>
            <a:gdLst/>
            <a:ahLst/>
            <a:cxnLst/>
            <a:rect l="l" t="t" r="r" b="b"/>
            <a:pathLst>
              <a:path w="1127759" h="165735">
                <a:moveTo>
                  <a:pt x="1127290" y="140080"/>
                </a:moveTo>
                <a:lnTo>
                  <a:pt x="1127290" y="165658"/>
                </a:lnTo>
                <a:lnTo>
                  <a:pt x="0" y="165658"/>
                </a:lnTo>
                <a:lnTo>
                  <a:pt x="0" y="140080"/>
                </a:lnTo>
                <a:lnTo>
                  <a:pt x="558025" y="0"/>
                </a:lnTo>
                <a:lnTo>
                  <a:pt x="1127290" y="140080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9320580" y="3171812"/>
            <a:ext cx="872490" cy="246379"/>
          </a:xfrm>
          <a:custGeom>
            <a:avLst/>
            <a:gdLst/>
            <a:ahLst/>
            <a:cxnLst/>
            <a:rect l="l" t="t" r="r" b="b"/>
            <a:pathLst>
              <a:path w="872490" h="246379">
                <a:moveTo>
                  <a:pt x="871702" y="246189"/>
                </a:moveTo>
                <a:lnTo>
                  <a:pt x="872018" y="196621"/>
                </a:lnTo>
                <a:lnTo>
                  <a:pt x="871983" y="113226"/>
                </a:lnTo>
                <a:lnTo>
                  <a:pt x="871807" y="34766"/>
                </a:lnTo>
                <a:lnTo>
                  <a:pt x="871702" y="0"/>
                </a:lnTo>
                <a:lnTo>
                  <a:pt x="871334" y="0"/>
                </a:lnTo>
                <a:lnTo>
                  <a:pt x="628116" y="0"/>
                </a:lnTo>
                <a:lnTo>
                  <a:pt x="628116" y="89712"/>
                </a:lnTo>
                <a:lnTo>
                  <a:pt x="244411" y="89712"/>
                </a:lnTo>
                <a:lnTo>
                  <a:pt x="244411" y="0"/>
                </a:lnTo>
                <a:lnTo>
                  <a:pt x="927" y="0"/>
                </a:lnTo>
                <a:lnTo>
                  <a:pt x="571" y="0"/>
                </a:lnTo>
                <a:lnTo>
                  <a:pt x="142" y="127526"/>
                </a:lnTo>
                <a:lnTo>
                  <a:pt x="0" y="195680"/>
                </a:lnTo>
                <a:lnTo>
                  <a:pt x="142" y="227540"/>
                </a:lnTo>
                <a:lnTo>
                  <a:pt x="571" y="246189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9912819" y="2776042"/>
            <a:ext cx="329565" cy="396240"/>
          </a:xfrm>
          <a:custGeom>
            <a:avLst/>
            <a:gdLst/>
            <a:ahLst/>
            <a:cxnLst/>
            <a:rect l="l" t="t" r="r" b="b"/>
            <a:pathLst>
              <a:path w="329565" h="396239">
                <a:moveTo>
                  <a:pt x="279095" y="395770"/>
                </a:moveTo>
                <a:lnTo>
                  <a:pt x="279095" y="97536"/>
                </a:lnTo>
                <a:lnTo>
                  <a:pt x="298691" y="97536"/>
                </a:lnTo>
                <a:lnTo>
                  <a:pt x="298691" y="44983"/>
                </a:lnTo>
                <a:lnTo>
                  <a:pt x="328968" y="27292"/>
                </a:lnTo>
                <a:lnTo>
                  <a:pt x="328968" y="0"/>
                </a:lnTo>
                <a:lnTo>
                  <a:pt x="0" y="0"/>
                </a:lnTo>
                <a:lnTo>
                  <a:pt x="0" y="27927"/>
                </a:lnTo>
                <a:lnTo>
                  <a:pt x="21374" y="44983"/>
                </a:lnTo>
                <a:lnTo>
                  <a:pt x="21374" y="91211"/>
                </a:lnTo>
                <a:lnTo>
                  <a:pt x="35623" y="97536"/>
                </a:lnTo>
                <a:lnTo>
                  <a:pt x="35623" y="395770"/>
                </a:lnTo>
                <a:lnTo>
                  <a:pt x="279095" y="395770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/>
          <p:nvPr/>
        </p:nvSpPr>
        <p:spPr>
          <a:xfrm>
            <a:off x="9948443" y="2873578"/>
            <a:ext cx="243840" cy="0"/>
          </a:xfrm>
          <a:custGeom>
            <a:avLst/>
            <a:gdLst/>
            <a:ahLst/>
            <a:cxnLst/>
            <a:rect l="l" t="t" r="r" b="b"/>
            <a:pathLst>
              <a:path w="243840">
                <a:moveTo>
                  <a:pt x="243471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9934193" y="2821025"/>
            <a:ext cx="277495" cy="0"/>
          </a:xfrm>
          <a:custGeom>
            <a:avLst/>
            <a:gdLst/>
            <a:ahLst/>
            <a:cxnLst/>
            <a:rect l="l" t="t" r="r" b="b"/>
            <a:pathLst>
              <a:path w="277495">
                <a:moveTo>
                  <a:pt x="277317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9222473" y="2403462"/>
            <a:ext cx="1068705" cy="372745"/>
          </a:xfrm>
          <a:custGeom>
            <a:avLst/>
            <a:gdLst/>
            <a:ahLst/>
            <a:cxnLst/>
            <a:rect l="l" t="t" r="r" b="b"/>
            <a:pathLst>
              <a:path w="1068704" h="372744">
                <a:moveTo>
                  <a:pt x="969441" y="372579"/>
                </a:moveTo>
                <a:lnTo>
                  <a:pt x="969441" y="193319"/>
                </a:lnTo>
                <a:lnTo>
                  <a:pt x="1068476" y="151625"/>
                </a:lnTo>
                <a:lnTo>
                  <a:pt x="1068476" y="130771"/>
                </a:lnTo>
                <a:lnTo>
                  <a:pt x="940066" y="130771"/>
                </a:lnTo>
                <a:lnTo>
                  <a:pt x="940066" y="79603"/>
                </a:lnTo>
                <a:lnTo>
                  <a:pt x="534454" y="88"/>
                </a:lnTo>
                <a:lnTo>
                  <a:pt x="534238" y="50"/>
                </a:lnTo>
                <a:lnTo>
                  <a:pt x="534022" y="0"/>
                </a:lnTo>
                <a:lnTo>
                  <a:pt x="128422" y="79603"/>
                </a:lnTo>
                <a:lnTo>
                  <a:pt x="128422" y="130771"/>
                </a:lnTo>
                <a:lnTo>
                  <a:pt x="0" y="130771"/>
                </a:lnTo>
                <a:lnTo>
                  <a:pt x="0" y="151625"/>
                </a:lnTo>
                <a:lnTo>
                  <a:pt x="99034" y="193319"/>
                </a:lnTo>
                <a:lnTo>
                  <a:pt x="99034" y="372579"/>
                </a:lnTo>
              </a:path>
            </a:pathLst>
          </a:custGeom>
          <a:ln w="19049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1"/>
          <p:cNvSpPr/>
          <p:nvPr/>
        </p:nvSpPr>
        <p:spPr>
          <a:xfrm>
            <a:off x="9756927" y="2007082"/>
            <a:ext cx="330835" cy="0"/>
          </a:xfrm>
          <a:custGeom>
            <a:avLst/>
            <a:gdLst/>
            <a:ahLst/>
            <a:cxnLst/>
            <a:rect l="l" t="t" r="r" b="b"/>
            <a:pathLst>
              <a:path w="330834">
                <a:moveTo>
                  <a:pt x="330809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2"/>
          <p:cNvSpPr/>
          <p:nvPr/>
        </p:nvSpPr>
        <p:spPr>
          <a:xfrm>
            <a:off x="9427006" y="2102015"/>
            <a:ext cx="659765" cy="365760"/>
          </a:xfrm>
          <a:custGeom>
            <a:avLst/>
            <a:gdLst/>
            <a:ahLst/>
            <a:cxnLst/>
            <a:rect l="l" t="t" r="r" b="b"/>
            <a:pathLst>
              <a:path w="659765" h="365760">
                <a:moveTo>
                  <a:pt x="0" y="86944"/>
                </a:moveTo>
                <a:lnTo>
                  <a:pt x="2031" y="365734"/>
                </a:lnTo>
                <a:lnTo>
                  <a:pt x="329704" y="301497"/>
                </a:lnTo>
                <a:lnTo>
                  <a:pt x="657390" y="365734"/>
                </a:lnTo>
                <a:lnTo>
                  <a:pt x="659409" y="86944"/>
                </a:lnTo>
                <a:lnTo>
                  <a:pt x="329488" y="0"/>
                </a:lnTo>
                <a:lnTo>
                  <a:pt x="0" y="86944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3"/>
          <p:cNvSpPr/>
          <p:nvPr/>
        </p:nvSpPr>
        <p:spPr>
          <a:xfrm>
            <a:off x="9352674" y="504329"/>
            <a:ext cx="808355" cy="1624330"/>
          </a:xfrm>
          <a:custGeom>
            <a:avLst/>
            <a:gdLst/>
            <a:ahLst/>
            <a:cxnLst/>
            <a:rect l="l" t="t" r="r" b="b"/>
            <a:pathLst>
              <a:path w="808354" h="1624330">
                <a:moveTo>
                  <a:pt x="808088" y="1502752"/>
                </a:moveTo>
                <a:lnTo>
                  <a:pt x="808088" y="1487589"/>
                </a:lnTo>
                <a:lnTo>
                  <a:pt x="563206" y="1403210"/>
                </a:lnTo>
                <a:lnTo>
                  <a:pt x="417182" y="373367"/>
                </a:lnTo>
                <a:lnTo>
                  <a:pt x="430715" y="367894"/>
                </a:lnTo>
                <a:lnTo>
                  <a:pt x="437483" y="362780"/>
                </a:lnTo>
                <a:lnTo>
                  <a:pt x="439517" y="355063"/>
                </a:lnTo>
                <a:lnTo>
                  <a:pt x="438848" y="341782"/>
                </a:lnTo>
                <a:lnTo>
                  <a:pt x="434616" y="326723"/>
                </a:lnTo>
                <a:lnTo>
                  <a:pt x="427262" y="318582"/>
                </a:lnTo>
                <a:lnTo>
                  <a:pt x="420285" y="315246"/>
                </a:lnTo>
                <a:lnTo>
                  <a:pt x="417182" y="314604"/>
                </a:lnTo>
                <a:lnTo>
                  <a:pt x="404253" y="10198"/>
                </a:lnTo>
                <a:lnTo>
                  <a:pt x="404253" y="0"/>
                </a:lnTo>
                <a:lnTo>
                  <a:pt x="404037" y="5092"/>
                </a:lnTo>
                <a:lnTo>
                  <a:pt x="403821" y="0"/>
                </a:lnTo>
                <a:lnTo>
                  <a:pt x="403821" y="10198"/>
                </a:lnTo>
                <a:lnTo>
                  <a:pt x="390906" y="314604"/>
                </a:lnTo>
                <a:lnTo>
                  <a:pt x="377563" y="315900"/>
                </a:lnTo>
                <a:lnTo>
                  <a:pt x="370508" y="319163"/>
                </a:lnTo>
                <a:lnTo>
                  <a:pt x="367394" y="326941"/>
                </a:lnTo>
                <a:lnTo>
                  <a:pt x="365874" y="341782"/>
                </a:lnTo>
                <a:lnTo>
                  <a:pt x="369035" y="356308"/>
                </a:lnTo>
                <a:lnTo>
                  <a:pt x="377723" y="366099"/>
                </a:lnTo>
                <a:lnTo>
                  <a:pt x="386744" y="371628"/>
                </a:lnTo>
                <a:lnTo>
                  <a:pt x="390906" y="373367"/>
                </a:lnTo>
                <a:lnTo>
                  <a:pt x="244868" y="1403210"/>
                </a:lnTo>
                <a:lnTo>
                  <a:pt x="0" y="1487589"/>
                </a:lnTo>
                <a:lnTo>
                  <a:pt x="0" y="1502752"/>
                </a:lnTo>
                <a:lnTo>
                  <a:pt x="73012" y="1502752"/>
                </a:lnTo>
                <a:lnTo>
                  <a:pt x="73901" y="1624330"/>
                </a:lnTo>
                <a:lnTo>
                  <a:pt x="403821" y="1533347"/>
                </a:lnTo>
                <a:lnTo>
                  <a:pt x="404253" y="1533347"/>
                </a:lnTo>
                <a:lnTo>
                  <a:pt x="734187" y="1624330"/>
                </a:lnTo>
                <a:lnTo>
                  <a:pt x="735063" y="1502752"/>
                </a:lnTo>
                <a:lnTo>
                  <a:pt x="808088" y="1502752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24"/>
          <p:cNvSpPr/>
          <p:nvPr/>
        </p:nvSpPr>
        <p:spPr>
          <a:xfrm>
            <a:off x="9388716" y="2037676"/>
            <a:ext cx="739775" cy="151765"/>
          </a:xfrm>
          <a:custGeom>
            <a:avLst/>
            <a:gdLst/>
            <a:ahLst/>
            <a:cxnLst/>
            <a:rect l="l" t="t" r="r" b="b"/>
            <a:pathLst>
              <a:path w="739775" h="151764">
                <a:moveTo>
                  <a:pt x="698144" y="90982"/>
                </a:moveTo>
                <a:lnTo>
                  <a:pt x="368211" y="0"/>
                </a:lnTo>
                <a:lnTo>
                  <a:pt x="367779" y="0"/>
                </a:lnTo>
                <a:lnTo>
                  <a:pt x="37858" y="90982"/>
                </a:lnTo>
                <a:lnTo>
                  <a:pt x="0" y="101422"/>
                </a:lnTo>
                <a:lnTo>
                  <a:pt x="36969" y="151625"/>
                </a:lnTo>
                <a:lnTo>
                  <a:pt x="38290" y="151282"/>
                </a:lnTo>
                <a:lnTo>
                  <a:pt x="367779" y="64338"/>
                </a:lnTo>
                <a:lnTo>
                  <a:pt x="697699" y="151282"/>
                </a:lnTo>
                <a:lnTo>
                  <a:pt x="699020" y="151625"/>
                </a:lnTo>
                <a:lnTo>
                  <a:pt x="739673" y="102438"/>
                </a:lnTo>
                <a:lnTo>
                  <a:pt x="698144" y="90982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5"/>
          <p:cNvSpPr/>
          <p:nvPr/>
        </p:nvSpPr>
        <p:spPr>
          <a:xfrm>
            <a:off x="9613569" y="2152662"/>
            <a:ext cx="286385" cy="279400"/>
          </a:xfrm>
          <a:custGeom>
            <a:avLst/>
            <a:gdLst/>
            <a:ahLst/>
            <a:cxnLst/>
            <a:rect l="l" t="t" r="r" b="b"/>
            <a:pathLst>
              <a:path w="286384" h="279400">
                <a:moveTo>
                  <a:pt x="286283" y="62534"/>
                </a:moveTo>
                <a:lnTo>
                  <a:pt x="143357" y="0"/>
                </a:lnTo>
                <a:lnTo>
                  <a:pt x="0" y="62534"/>
                </a:lnTo>
                <a:lnTo>
                  <a:pt x="0" y="278904"/>
                </a:lnTo>
                <a:lnTo>
                  <a:pt x="143141" y="250850"/>
                </a:lnTo>
                <a:lnTo>
                  <a:pt x="286283" y="278904"/>
                </a:lnTo>
                <a:lnTo>
                  <a:pt x="286283" y="62534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6"/>
          <p:cNvSpPr/>
          <p:nvPr/>
        </p:nvSpPr>
        <p:spPr>
          <a:xfrm>
            <a:off x="9271648" y="3478847"/>
            <a:ext cx="970280" cy="93345"/>
          </a:xfrm>
          <a:custGeom>
            <a:avLst/>
            <a:gdLst/>
            <a:ahLst/>
            <a:cxnLst/>
            <a:rect l="l" t="t" r="r" b="b"/>
            <a:pathLst>
              <a:path w="970279" h="93345">
                <a:moveTo>
                  <a:pt x="485279" y="0"/>
                </a:moveTo>
                <a:lnTo>
                  <a:pt x="484847" y="0"/>
                </a:lnTo>
                <a:lnTo>
                  <a:pt x="0" y="0"/>
                </a:lnTo>
                <a:lnTo>
                  <a:pt x="0" y="92862"/>
                </a:lnTo>
                <a:lnTo>
                  <a:pt x="484847" y="92862"/>
                </a:lnTo>
                <a:lnTo>
                  <a:pt x="485279" y="92862"/>
                </a:lnTo>
                <a:lnTo>
                  <a:pt x="970140" y="92862"/>
                </a:lnTo>
                <a:lnTo>
                  <a:pt x="970140" y="0"/>
                </a:lnTo>
                <a:lnTo>
                  <a:pt x="485279" y="0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10066197" y="3584028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630" y="0"/>
                </a:lnTo>
              </a:path>
            </a:pathLst>
          </a:custGeom>
          <a:ln w="43687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8"/>
          <p:cNvSpPr/>
          <p:nvPr/>
        </p:nvSpPr>
        <p:spPr>
          <a:xfrm>
            <a:off x="9825990" y="3584028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642" y="0"/>
                </a:lnTo>
              </a:path>
            </a:pathLst>
          </a:custGeom>
          <a:ln w="43687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29"/>
          <p:cNvSpPr/>
          <p:nvPr/>
        </p:nvSpPr>
        <p:spPr>
          <a:xfrm>
            <a:off x="10063695" y="3596347"/>
            <a:ext cx="158115" cy="666115"/>
          </a:xfrm>
          <a:custGeom>
            <a:avLst/>
            <a:gdLst/>
            <a:ahLst/>
            <a:cxnLst/>
            <a:rect l="l" t="t" r="r" b="b"/>
            <a:pathLst>
              <a:path w="158115" h="666114">
                <a:moveTo>
                  <a:pt x="138912" y="0"/>
                </a:moveTo>
                <a:lnTo>
                  <a:pt x="157607" y="665873"/>
                </a:lnTo>
                <a:lnTo>
                  <a:pt x="0" y="665873"/>
                </a:lnTo>
                <a:lnTo>
                  <a:pt x="28498" y="0"/>
                </a:lnTo>
                <a:lnTo>
                  <a:pt x="138912" y="0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0"/>
          <p:cNvSpPr/>
          <p:nvPr/>
        </p:nvSpPr>
        <p:spPr>
          <a:xfrm>
            <a:off x="10045890" y="4262208"/>
            <a:ext cx="196215" cy="105410"/>
          </a:xfrm>
          <a:custGeom>
            <a:avLst/>
            <a:gdLst/>
            <a:ahLst/>
            <a:cxnLst/>
            <a:rect l="l" t="t" r="r" b="b"/>
            <a:pathLst>
              <a:path w="196215" h="105410">
                <a:moveTo>
                  <a:pt x="0" y="104876"/>
                </a:moveTo>
                <a:lnTo>
                  <a:pt x="195897" y="104876"/>
                </a:lnTo>
                <a:lnTo>
                  <a:pt x="195897" y="0"/>
                </a:lnTo>
                <a:lnTo>
                  <a:pt x="0" y="0"/>
                </a:lnTo>
                <a:lnTo>
                  <a:pt x="0" y="104876"/>
                </a:lnTo>
                <a:close/>
              </a:path>
            </a:pathLst>
          </a:custGeom>
          <a:ln w="19049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31"/>
          <p:cNvSpPr/>
          <p:nvPr/>
        </p:nvSpPr>
        <p:spPr>
          <a:xfrm>
            <a:off x="9671621" y="3790937"/>
            <a:ext cx="170180" cy="576580"/>
          </a:xfrm>
          <a:custGeom>
            <a:avLst/>
            <a:gdLst/>
            <a:ahLst/>
            <a:cxnLst/>
            <a:rect l="l" t="t" r="r" b="b"/>
            <a:pathLst>
              <a:path w="170179" h="576579">
                <a:moveTo>
                  <a:pt x="151879" y="471284"/>
                </a:moveTo>
                <a:lnTo>
                  <a:pt x="170167" y="43840"/>
                </a:lnTo>
                <a:lnTo>
                  <a:pt x="153471" y="25755"/>
                </a:lnTo>
                <a:lnTo>
                  <a:pt x="133249" y="11933"/>
                </a:lnTo>
                <a:lnTo>
                  <a:pt x="110183" y="3104"/>
                </a:lnTo>
                <a:lnTo>
                  <a:pt x="84950" y="0"/>
                </a:lnTo>
                <a:lnTo>
                  <a:pt x="59830" y="3079"/>
                </a:lnTo>
                <a:lnTo>
                  <a:pt x="36850" y="11837"/>
                </a:lnTo>
                <a:lnTo>
                  <a:pt x="16682" y="25551"/>
                </a:lnTo>
                <a:lnTo>
                  <a:pt x="0" y="43497"/>
                </a:lnTo>
                <a:lnTo>
                  <a:pt x="18313" y="471284"/>
                </a:lnTo>
                <a:lnTo>
                  <a:pt x="37452" y="471284"/>
                </a:lnTo>
                <a:lnTo>
                  <a:pt x="37452" y="576148"/>
                </a:lnTo>
                <a:lnTo>
                  <a:pt x="132727" y="576148"/>
                </a:lnTo>
                <a:lnTo>
                  <a:pt x="132727" y="471284"/>
                </a:lnTo>
                <a:lnTo>
                  <a:pt x="151879" y="471284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32"/>
          <p:cNvSpPr/>
          <p:nvPr/>
        </p:nvSpPr>
        <p:spPr>
          <a:xfrm>
            <a:off x="9513175" y="3596347"/>
            <a:ext cx="196215" cy="770890"/>
          </a:xfrm>
          <a:custGeom>
            <a:avLst/>
            <a:gdLst/>
            <a:ahLst/>
            <a:cxnLst/>
            <a:rect l="l" t="t" r="r" b="b"/>
            <a:pathLst>
              <a:path w="196215" h="770889">
                <a:moveTo>
                  <a:pt x="158445" y="238086"/>
                </a:moveTo>
                <a:lnTo>
                  <a:pt x="148259" y="0"/>
                </a:lnTo>
                <a:lnTo>
                  <a:pt x="37846" y="0"/>
                </a:lnTo>
                <a:lnTo>
                  <a:pt x="19151" y="665873"/>
                </a:lnTo>
                <a:lnTo>
                  <a:pt x="0" y="665873"/>
                </a:lnTo>
                <a:lnTo>
                  <a:pt x="0" y="770737"/>
                </a:lnTo>
                <a:lnTo>
                  <a:pt x="135928" y="770737"/>
                </a:lnTo>
                <a:lnTo>
                  <a:pt x="195897" y="770737"/>
                </a:lnTo>
                <a:lnTo>
                  <a:pt x="195897" y="665873"/>
                </a:lnTo>
                <a:lnTo>
                  <a:pt x="176758" y="665873"/>
                </a:lnTo>
                <a:lnTo>
                  <a:pt x="158445" y="238086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object 33"/>
          <p:cNvSpPr/>
          <p:nvPr/>
        </p:nvSpPr>
        <p:spPr>
          <a:xfrm>
            <a:off x="9804348" y="3596347"/>
            <a:ext cx="196215" cy="770890"/>
          </a:xfrm>
          <a:custGeom>
            <a:avLst/>
            <a:gdLst/>
            <a:ahLst/>
            <a:cxnLst/>
            <a:rect l="l" t="t" r="r" b="b"/>
            <a:pathLst>
              <a:path w="196215" h="770889">
                <a:moveTo>
                  <a:pt x="176758" y="665873"/>
                </a:moveTo>
                <a:lnTo>
                  <a:pt x="158051" y="0"/>
                </a:lnTo>
                <a:lnTo>
                  <a:pt x="47637" y="0"/>
                </a:lnTo>
                <a:lnTo>
                  <a:pt x="37439" y="238429"/>
                </a:lnTo>
                <a:lnTo>
                  <a:pt x="19151" y="665873"/>
                </a:lnTo>
                <a:lnTo>
                  <a:pt x="0" y="665873"/>
                </a:lnTo>
                <a:lnTo>
                  <a:pt x="0" y="770737"/>
                </a:lnTo>
                <a:lnTo>
                  <a:pt x="59702" y="770737"/>
                </a:lnTo>
                <a:lnTo>
                  <a:pt x="195897" y="770737"/>
                </a:lnTo>
                <a:lnTo>
                  <a:pt x="195897" y="665873"/>
                </a:lnTo>
                <a:lnTo>
                  <a:pt x="176758" y="665873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34"/>
          <p:cNvSpPr/>
          <p:nvPr/>
        </p:nvSpPr>
        <p:spPr>
          <a:xfrm>
            <a:off x="9339097" y="2534234"/>
            <a:ext cx="823594" cy="0"/>
          </a:xfrm>
          <a:custGeom>
            <a:avLst/>
            <a:gdLst/>
            <a:ahLst/>
            <a:cxnLst/>
            <a:rect l="l" t="t" r="r" b="b"/>
            <a:pathLst>
              <a:path w="823595">
                <a:moveTo>
                  <a:pt x="823442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object 35"/>
          <p:cNvSpPr/>
          <p:nvPr/>
        </p:nvSpPr>
        <p:spPr>
          <a:xfrm>
            <a:off x="9649104" y="2700985"/>
            <a:ext cx="215265" cy="494665"/>
          </a:xfrm>
          <a:custGeom>
            <a:avLst/>
            <a:gdLst/>
            <a:ahLst/>
            <a:cxnLst/>
            <a:rect l="l" t="t" r="r" b="b"/>
            <a:pathLst>
              <a:path w="215265" h="494664">
                <a:moveTo>
                  <a:pt x="214553" y="103606"/>
                </a:moveTo>
                <a:lnTo>
                  <a:pt x="204118" y="62991"/>
                </a:lnTo>
                <a:lnTo>
                  <a:pt x="180794" y="30091"/>
                </a:lnTo>
                <a:lnTo>
                  <a:pt x="147577" y="8046"/>
                </a:lnTo>
                <a:lnTo>
                  <a:pt x="107467" y="0"/>
                </a:lnTo>
                <a:lnTo>
                  <a:pt x="67357" y="8046"/>
                </a:lnTo>
                <a:lnTo>
                  <a:pt x="34140" y="30091"/>
                </a:lnTo>
                <a:lnTo>
                  <a:pt x="10816" y="62991"/>
                </a:lnTo>
                <a:lnTo>
                  <a:pt x="381" y="103606"/>
                </a:lnTo>
                <a:lnTo>
                  <a:pt x="0" y="120789"/>
                </a:lnTo>
                <a:lnTo>
                  <a:pt x="0" y="494080"/>
                </a:lnTo>
                <a:lnTo>
                  <a:pt x="214947" y="494080"/>
                </a:lnTo>
                <a:lnTo>
                  <a:pt x="214947" y="120789"/>
                </a:lnTo>
                <a:lnTo>
                  <a:pt x="214553" y="103606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36"/>
          <p:cNvSpPr/>
          <p:nvPr/>
        </p:nvSpPr>
        <p:spPr>
          <a:xfrm>
            <a:off x="9321507" y="2596781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4">
                <a:moveTo>
                  <a:pt x="0" y="0"/>
                </a:moveTo>
                <a:lnTo>
                  <a:pt x="870407" y="0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37"/>
          <p:cNvSpPr/>
          <p:nvPr/>
        </p:nvSpPr>
        <p:spPr>
          <a:xfrm>
            <a:off x="9240583" y="3478834"/>
            <a:ext cx="1033144" cy="888365"/>
          </a:xfrm>
          <a:custGeom>
            <a:avLst/>
            <a:gdLst/>
            <a:ahLst/>
            <a:cxnLst/>
            <a:rect l="l" t="t" r="r" b="b"/>
            <a:pathLst>
              <a:path w="1033145" h="888364">
                <a:moveTo>
                  <a:pt x="0" y="888250"/>
                </a:moveTo>
                <a:lnTo>
                  <a:pt x="1032560" y="888250"/>
                </a:lnTo>
                <a:lnTo>
                  <a:pt x="1032560" y="0"/>
                </a:lnTo>
                <a:lnTo>
                  <a:pt x="0" y="0"/>
                </a:lnTo>
                <a:lnTo>
                  <a:pt x="0" y="888250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object 38"/>
          <p:cNvSpPr/>
          <p:nvPr/>
        </p:nvSpPr>
        <p:spPr>
          <a:xfrm>
            <a:off x="2474493" y="3175165"/>
            <a:ext cx="170815" cy="961390"/>
          </a:xfrm>
          <a:custGeom>
            <a:avLst/>
            <a:gdLst/>
            <a:ahLst/>
            <a:cxnLst/>
            <a:rect l="l" t="t" r="r" b="b"/>
            <a:pathLst>
              <a:path w="170814" h="961389">
                <a:moveTo>
                  <a:pt x="170675" y="961034"/>
                </a:moveTo>
                <a:lnTo>
                  <a:pt x="0" y="961034"/>
                </a:lnTo>
                <a:lnTo>
                  <a:pt x="10045" y="0"/>
                </a:lnTo>
                <a:lnTo>
                  <a:pt x="160629" y="0"/>
                </a:lnTo>
                <a:lnTo>
                  <a:pt x="170675" y="961034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39"/>
          <p:cNvSpPr/>
          <p:nvPr/>
        </p:nvSpPr>
        <p:spPr>
          <a:xfrm>
            <a:off x="2450109" y="4136199"/>
            <a:ext cx="224154" cy="64769"/>
          </a:xfrm>
          <a:custGeom>
            <a:avLst/>
            <a:gdLst/>
            <a:ahLst/>
            <a:cxnLst/>
            <a:rect l="l" t="t" r="r" b="b"/>
            <a:pathLst>
              <a:path w="224155" h="64770">
                <a:moveTo>
                  <a:pt x="223875" y="64287"/>
                </a:moveTo>
                <a:lnTo>
                  <a:pt x="0" y="64287"/>
                </a:lnTo>
                <a:lnTo>
                  <a:pt x="0" y="0"/>
                </a:lnTo>
                <a:lnTo>
                  <a:pt x="223875" y="0"/>
                </a:lnTo>
                <a:lnTo>
                  <a:pt x="223875" y="64287"/>
                </a:lnTo>
                <a:close/>
              </a:path>
            </a:pathLst>
          </a:custGeom>
          <a:ln w="19049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40"/>
          <p:cNvSpPr/>
          <p:nvPr/>
        </p:nvSpPr>
        <p:spPr>
          <a:xfrm>
            <a:off x="2957042" y="3133039"/>
            <a:ext cx="168910" cy="42545"/>
          </a:xfrm>
          <a:custGeom>
            <a:avLst/>
            <a:gdLst/>
            <a:ahLst/>
            <a:cxnLst/>
            <a:rect l="l" t="t" r="r" b="b"/>
            <a:pathLst>
              <a:path w="168910" h="42544">
                <a:moveTo>
                  <a:pt x="168325" y="42125"/>
                </a:moveTo>
                <a:lnTo>
                  <a:pt x="0" y="42125"/>
                </a:lnTo>
                <a:lnTo>
                  <a:pt x="0" y="0"/>
                </a:lnTo>
                <a:lnTo>
                  <a:pt x="168325" y="0"/>
                </a:lnTo>
                <a:lnTo>
                  <a:pt x="168325" y="42125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1" name="object 41"/>
          <p:cNvSpPr/>
          <p:nvPr/>
        </p:nvSpPr>
        <p:spPr>
          <a:xfrm>
            <a:off x="2979013" y="3175165"/>
            <a:ext cx="128270" cy="961390"/>
          </a:xfrm>
          <a:custGeom>
            <a:avLst/>
            <a:gdLst/>
            <a:ahLst/>
            <a:cxnLst/>
            <a:rect l="l" t="t" r="r" b="b"/>
            <a:pathLst>
              <a:path w="128269" h="961389">
                <a:moveTo>
                  <a:pt x="127698" y="961034"/>
                </a:moveTo>
                <a:lnTo>
                  <a:pt x="0" y="961034"/>
                </a:lnTo>
                <a:lnTo>
                  <a:pt x="7505" y="0"/>
                </a:lnTo>
                <a:lnTo>
                  <a:pt x="120180" y="0"/>
                </a:lnTo>
                <a:lnTo>
                  <a:pt x="127698" y="961034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2" name="object 42"/>
          <p:cNvSpPr/>
          <p:nvPr/>
        </p:nvSpPr>
        <p:spPr>
          <a:xfrm>
            <a:off x="2960763" y="4136199"/>
            <a:ext cx="167640" cy="64769"/>
          </a:xfrm>
          <a:custGeom>
            <a:avLst/>
            <a:gdLst/>
            <a:ahLst/>
            <a:cxnLst/>
            <a:rect l="l" t="t" r="r" b="b"/>
            <a:pathLst>
              <a:path w="167639" h="64770">
                <a:moveTo>
                  <a:pt x="167500" y="64287"/>
                </a:moveTo>
                <a:lnTo>
                  <a:pt x="0" y="64287"/>
                </a:lnTo>
                <a:lnTo>
                  <a:pt x="0" y="0"/>
                </a:lnTo>
                <a:lnTo>
                  <a:pt x="167500" y="0"/>
                </a:lnTo>
                <a:lnTo>
                  <a:pt x="167500" y="64287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object 43"/>
          <p:cNvSpPr/>
          <p:nvPr/>
        </p:nvSpPr>
        <p:spPr>
          <a:xfrm>
            <a:off x="3269221" y="3133039"/>
            <a:ext cx="126364" cy="42545"/>
          </a:xfrm>
          <a:custGeom>
            <a:avLst/>
            <a:gdLst/>
            <a:ahLst/>
            <a:cxnLst/>
            <a:rect l="l" t="t" r="r" b="b"/>
            <a:pathLst>
              <a:path w="126364" h="42544">
                <a:moveTo>
                  <a:pt x="125945" y="42125"/>
                </a:moveTo>
                <a:lnTo>
                  <a:pt x="0" y="42125"/>
                </a:lnTo>
                <a:lnTo>
                  <a:pt x="0" y="0"/>
                </a:lnTo>
                <a:lnTo>
                  <a:pt x="125945" y="0"/>
                </a:lnTo>
                <a:lnTo>
                  <a:pt x="125945" y="42125"/>
                </a:lnTo>
                <a:close/>
              </a:path>
            </a:pathLst>
          </a:custGeom>
          <a:ln w="19049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object 44"/>
          <p:cNvSpPr/>
          <p:nvPr/>
        </p:nvSpPr>
        <p:spPr>
          <a:xfrm>
            <a:off x="3285667" y="3175165"/>
            <a:ext cx="95885" cy="961390"/>
          </a:xfrm>
          <a:custGeom>
            <a:avLst/>
            <a:gdLst/>
            <a:ahLst/>
            <a:cxnLst/>
            <a:rect l="l" t="t" r="r" b="b"/>
            <a:pathLst>
              <a:path w="95885" h="961389">
                <a:moveTo>
                  <a:pt x="95542" y="961034"/>
                </a:moveTo>
                <a:lnTo>
                  <a:pt x="0" y="961034"/>
                </a:lnTo>
                <a:lnTo>
                  <a:pt x="5613" y="0"/>
                </a:lnTo>
                <a:lnTo>
                  <a:pt x="89916" y="0"/>
                </a:lnTo>
                <a:lnTo>
                  <a:pt x="95542" y="961034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object 45"/>
          <p:cNvSpPr/>
          <p:nvPr/>
        </p:nvSpPr>
        <p:spPr>
          <a:xfrm>
            <a:off x="3272015" y="4136199"/>
            <a:ext cx="125730" cy="64769"/>
          </a:xfrm>
          <a:custGeom>
            <a:avLst/>
            <a:gdLst/>
            <a:ahLst/>
            <a:cxnLst/>
            <a:rect l="l" t="t" r="r" b="b"/>
            <a:pathLst>
              <a:path w="125729" h="64770">
                <a:moveTo>
                  <a:pt x="125323" y="64287"/>
                </a:moveTo>
                <a:lnTo>
                  <a:pt x="0" y="64287"/>
                </a:lnTo>
                <a:lnTo>
                  <a:pt x="0" y="0"/>
                </a:lnTo>
                <a:lnTo>
                  <a:pt x="125323" y="0"/>
                </a:lnTo>
                <a:lnTo>
                  <a:pt x="125323" y="64287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6" name="object 46"/>
          <p:cNvSpPr/>
          <p:nvPr/>
        </p:nvSpPr>
        <p:spPr>
          <a:xfrm>
            <a:off x="2449004" y="3133039"/>
            <a:ext cx="225425" cy="42545"/>
          </a:xfrm>
          <a:custGeom>
            <a:avLst/>
            <a:gdLst/>
            <a:ahLst/>
            <a:cxnLst/>
            <a:rect l="l" t="t" r="r" b="b"/>
            <a:pathLst>
              <a:path w="225425" h="42544">
                <a:moveTo>
                  <a:pt x="0" y="42125"/>
                </a:moveTo>
                <a:lnTo>
                  <a:pt x="224980" y="42125"/>
                </a:lnTo>
                <a:lnTo>
                  <a:pt x="224980" y="0"/>
                </a:lnTo>
                <a:lnTo>
                  <a:pt x="0" y="0"/>
                </a:lnTo>
                <a:lnTo>
                  <a:pt x="0" y="42125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7" name="object 47"/>
          <p:cNvSpPr/>
          <p:nvPr/>
        </p:nvSpPr>
        <p:spPr>
          <a:xfrm>
            <a:off x="1993747" y="3133039"/>
            <a:ext cx="168910" cy="42545"/>
          </a:xfrm>
          <a:custGeom>
            <a:avLst/>
            <a:gdLst/>
            <a:ahLst/>
            <a:cxnLst/>
            <a:rect l="l" t="t" r="r" b="b"/>
            <a:pathLst>
              <a:path w="168910" h="42544">
                <a:moveTo>
                  <a:pt x="0" y="42125"/>
                </a:moveTo>
                <a:lnTo>
                  <a:pt x="168325" y="42125"/>
                </a:lnTo>
                <a:lnTo>
                  <a:pt x="168325" y="0"/>
                </a:lnTo>
                <a:lnTo>
                  <a:pt x="0" y="0"/>
                </a:lnTo>
                <a:lnTo>
                  <a:pt x="0" y="42125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8" name="object 48"/>
          <p:cNvSpPr/>
          <p:nvPr/>
        </p:nvSpPr>
        <p:spPr>
          <a:xfrm>
            <a:off x="2012403" y="3175165"/>
            <a:ext cx="128270" cy="961390"/>
          </a:xfrm>
          <a:custGeom>
            <a:avLst/>
            <a:gdLst/>
            <a:ahLst/>
            <a:cxnLst/>
            <a:rect l="l" t="t" r="r" b="b"/>
            <a:pathLst>
              <a:path w="128269" h="961389">
                <a:moveTo>
                  <a:pt x="0" y="961034"/>
                </a:moveTo>
                <a:lnTo>
                  <a:pt x="127685" y="961034"/>
                </a:lnTo>
                <a:lnTo>
                  <a:pt x="120180" y="0"/>
                </a:lnTo>
                <a:lnTo>
                  <a:pt x="7505" y="0"/>
                </a:lnTo>
                <a:lnTo>
                  <a:pt x="0" y="961034"/>
                </a:lnTo>
                <a:close/>
              </a:path>
            </a:pathLst>
          </a:custGeom>
          <a:ln w="19049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9" name="object 49"/>
          <p:cNvSpPr/>
          <p:nvPr/>
        </p:nvSpPr>
        <p:spPr>
          <a:xfrm>
            <a:off x="1990839" y="4136199"/>
            <a:ext cx="167640" cy="64769"/>
          </a:xfrm>
          <a:custGeom>
            <a:avLst/>
            <a:gdLst/>
            <a:ahLst/>
            <a:cxnLst/>
            <a:rect l="l" t="t" r="r" b="b"/>
            <a:pathLst>
              <a:path w="167639" h="64770">
                <a:moveTo>
                  <a:pt x="0" y="64287"/>
                </a:moveTo>
                <a:lnTo>
                  <a:pt x="167500" y="64287"/>
                </a:lnTo>
                <a:lnTo>
                  <a:pt x="167500" y="0"/>
                </a:lnTo>
                <a:lnTo>
                  <a:pt x="0" y="0"/>
                </a:lnTo>
                <a:lnTo>
                  <a:pt x="0" y="64287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0" name="object 50"/>
          <p:cNvSpPr/>
          <p:nvPr/>
        </p:nvSpPr>
        <p:spPr>
          <a:xfrm>
            <a:off x="1723948" y="3133039"/>
            <a:ext cx="126364" cy="42545"/>
          </a:xfrm>
          <a:custGeom>
            <a:avLst/>
            <a:gdLst/>
            <a:ahLst/>
            <a:cxnLst/>
            <a:rect l="l" t="t" r="r" b="b"/>
            <a:pathLst>
              <a:path w="126364" h="42544">
                <a:moveTo>
                  <a:pt x="0" y="42125"/>
                </a:moveTo>
                <a:lnTo>
                  <a:pt x="125945" y="42125"/>
                </a:lnTo>
                <a:lnTo>
                  <a:pt x="125945" y="0"/>
                </a:lnTo>
                <a:lnTo>
                  <a:pt x="0" y="0"/>
                </a:lnTo>
                <a:lnTo>
                  <a:pt x="0" y="42125"/>
                </a:lnTo>
                <a:close/>
              </a:path>
            </a:pathLst>
          </a:custGeom>
          <a:ln w="19049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1" name="object 51"/>
          <p:cNvSpPr/>
          <p:nvPr/>
        </p:nvSpPr>
        <p:spPr>
          <a:xfrm>
            <a:off x="1737906" y="3175165"/>
            <a:ext cx="95885" cy="961390"/>
          </a:xfrm>
          <a:custGeom>
            <a:avLst/>
            <a:gdLst/>
            <a:ahLst/>
            <a:cxnLst/>
            <a:rect l="l" t="t" r="r" b="b"/>
            <a:pathLst>
              <a:path w="95885" h="961389">
                <a:moveTo>
                  <a:pt x="0" y="961034"/>
                </a:moveTo>
                <a:lnTo>
                  <a:pt x="95542" y="961034"/>
                </a:lnTo>
                <a:lnTo>
                  <a:pt x="89915" y="0"/>
                </a:lnTo>
                <a:lnTo>
                  <a:pt x="5613" y="0"/>
                </a:lnTo>
                <a:lnTo>
                  <a:pt x="0" y="961034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2" name="object 52"/>
          <p:cNvSpPr/>
          <p:nvPr/>
        </p:nvSpPr>
        <p:spPr>
          <a:xfrm>
            <a:off x="1721777" y="4136199"/>
            <a:ext cx="125730" cy="64769"/>
          </a:xfrm>
          <a:custGeom>
            <a:avLst/>
            <a:gdLst/>
            <a:ahLst/>
            <a:cxnLst/>
            <a:rect l="l" t="t" r="r" b="b"/>
            <a:pathLst>
              <a:path w="125730" h="64770">
                <a:moveTo>
                  <a:pt x="0" y="64287"/>
                </a:moveTo>
                <a:lnTo>
                  <a:pt x="125323" y="64287"/>
                </a:lnTo>
                <a:lnTo>
                  <a:pt x="125323" y="0"/>
                </a:lnTo>
                <a:lnTo>
                  <a:pt x="0" y="0"/>
                </a:lnTo>
                <a:lnTo>
                  <a:pt x="0" y="64287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3" name="object 53"/>
          <p:cNvSpPr/>
          <p:nvPr/>
        </p:nvSpPr>
        <p:spPr>
          <a:xfrm>
            <a:off x="1715389" y="3022193"/>
            <a:ext cx="1701164" cy="111125"/>
          </a:xfrm>
          <a:custGeom>
            <a:avLst/>
            <a:gdLst/>
            <a:ahLst/>
            <a:cxnLst/>
            <a:rect l="l" t="t" r="r" b="b"/>
            <a:pathLst>
              <a:path w="1701164" h="111125">
                <a:moveTo>
                  <a:pt x="858850" y="0"/>
                </a:moveTo>
                <a:lnTo>
                  <a:pt x="842225" y="0"/>
                </a:lnTo>
                <a:lnTo>
                  <a:pt x="0" y="0"/>
                </a:lnTo>
                <a:lnTo>
                  <a:pt x="0" y="110845"/>
                </a:lnTo>
                <a:lnTo>
                  <a:pt x="842225" y="110845"/>
                </a:lnTo>
                <a:lnTo>
                  <a:pt x="858850" y="110845"/>
                </a:lnTo>
                <a:lnTo>
                  <a:pt x="1701076" y="110845"/>
                </a:lnTo>
                <a:lnTo>
                  <a:pt x="1701076" y="0"/>
                </a:lnTo>
                <a:lnTo>
                  <a:pt x="858850" y="0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4" name="object 54"/>
          <p:cNvSpPr/>
          <p:nvPr/>
        </p:nvSpPr>
        <p:spPr>
          <a:xfrm>
            <a:off x="1659902" y="2962338"/>
            <a:ext cx="1812289" cy="60325"/>
          </a:xfrm>
          <a:custGeom>
            <a:avLst/>
            <a:gdLst/>
            <a:ahLst/>
            <a:cxnLst/>
            <a:rect l="l" t="t" r="r" b="b"/>
            <a:pathLst>
              <a:path w="1812289" h="60325">
                <a:moveTo>
                  <a:pt x="914336" y="0"/>
                </a:moveTo>
                <a:lnTo>
                  <a:pt x="897712" y="0"/>
                </a:lnTo>
                <a:lnTo>
                  <a:pt x="0" y="0"/>
                </a:lnTo>
                <a:lnTo>
                  <a:pt x="0" y="22161"/>
                </a:lnTo>
                <a:lnTo>
                  <a:pt x="55486" y="59855"/>
                </a:lnTo>
                <a:lnTo>
                  <a:pt x="897712" y="59855"/>
                </a:lnTo>
                <a:lnTo>
                  <a:pt x="914336" y="59855"/>
                </a:lnTo>
                <a:lnTo>
                  <a:pt x="1756562" y="59855"/>
                </a:lnTo>
                <a:lnTo>
                  <a:pt x="1812048" y="22161"/>
                </a:lnTo>
                <a:lnTo>
                  <a:pt x="1812048" y="0"/>
                </a:lnTo>
                <a:lnTo>
                  <a:pt x="914336" y="0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5" name="object 55"/>
          <p:cNvSpPr/>
          <p:nvPr/>
        </p:nvSpPr>
        <p:spPr>
          <a:xfrm>
            <a:off x="1684286" y="2922422"/>
            <a:ext cx="1763395" cy="40005"/>
          </a:xfrm>
          <a:custGeom>
            <a:avLst/>
            <a:gdLst/>
            <a:ahLst/>
            <a:cxnLst/>
            <a:rect l="l" t="t" r="r" b="b"/>
            <a:pathLst>
              <a:path w="1763395" h="40005">
                <a:moveTo>
                  <a:pt x="1721878" y="0"/>
                </a:moveTo>
                <a:lnTo>
                  <a:pt x="889952" y="0"/>
                </a:lnTo>
                <a:lnTo>
                  <a:pt x="873328" y="0"/>
                </a:lnTo>
                <a:lnTo>
                  <a:pt x="41401" y="0"/>
                </a:lnTo>
                <a:lnTo>
                  <a:pt x="0" y="39916"/>
                </a:lnTo>
                <a:lnTo>
                  <a:pt x="873328" y="39916"/>
                </a:lnTo>
                <a:lnTo>
                  <a:pt x="889952" y="39916"/>
                </a:lnTo>
                <a:lnTo>
                  <a:pt x="1763280" y="39916"/>
                </a:lnTo>
                <a:lnTo>
                  <a:pt x="1721878" y="0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6" name="object 56"/>
          <p:cNvSpPr/>
          <p:nvPr/>
        </p:nvSpPr>
        <p:spPr>
          <a:xfrm>
            <a:off x="1766303" y="2494533"/>
            <a:ext cx="1599565" cy="427990"/>
          </a:xfrm>
          <a:custGeom>
            <a:avLst/>
            <a:gdLst/>
            <a:ahLst/>
            <a:cxnLst/>
            <a:rect l="l" t="t" r="r" b="b"/>
            <a:pathLst>
              <a:path w="1599564" h="427989">
                <a:moveTo>
                  <a:pt x="800176" y="0"/>
                </a:moveTo>
                <a:lnTo>
                  <a:pt x="420711" y="66857"/>
                </a:lnTo>
                <a:lnTo>
                  <a:pt x="173921" y="213944"/>
                </a:lnTo>
                <a:lnTo>
                  <a:pt x="40215" y="361030"/>
                </a:lnTo>
                <a:lnTo>
                  <a:pt x="0" y="427888"/>
                </a:lnTo>
                <a:lnTo>
                  <a:pt x="791311" y="427888"/>
                </a:lnTo>
                <a:lnTo>
                  <a:pt x="807935" y="427888"/>
                </a:lnTo>
                <a:lnTo>
                  <a:pt x="1599247" y="427888"/>
                </a:lnTo>
                <a:lnTo>
                  <a:pt x="1476533" y="180515"/>
                </a:lnTo>
                <a:lnTo>
                  <a:pt x="1352392" y="53486"/>
                </a:lnTo>
                <a:lnTo>
                  <a:pt x="1151911" y="6685"/>
                </a:lnTo>
                <a:lnTo>
                  <a:pt x="800176" y="0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7" name="object 57"/>
          <p:cNvSpPr/>
          <p:nvPr/>
        </p:nvSpPr>
        <p:spPr>
          <a:xfrm>
            <a:off x="1667662" y="4200487"/>
            <a:ext cx="1779905" cy="173355"/>
          </a:xfrm>
          <a:custGeom>
            <a:avLst/>
            <a:gdLst/>
            <a:ahLst/>
            <a:cxnLst/>
            <a:rect l="l" t="t" r="r" b="b"/>
            <a:pathLst>
              <a:path w="1779904" h="173354">
                <a:moveTo>
                  <a:pt x="1779904" y="172935"/>
                </a:moveTo>
                <a:lnTo>
                  <a:pt x="0" y="172935"/>
                </a:lnTo>
                <a:lnTo>
                  <a:pt x="0" y="0"/>
                </a:lnTo>
                <a:lnTo>
                  <a:pt x="1779904" y="0"/>
                </a:lnTo>
                <a:lnTo>
                  <a:pt x="1779904" y="172935"/>
                </a:lnTo>
                <a:close/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8" name="object 58"/>
          <p:cNvSpPr/>
          <p:nvPr/>
        </p:nvSpPr>
        <p:spPr>
          <a:xfrm>
            <a:off x="1921459" y="4200487"/>
            <a:ext cx="237490" cy="173355"/>
          </a:xfrm>
          <a:custGeom>
            <a:avLst/>
            <a:gdLst/>
            <a:ahLst/>
            <a:cxnLst/>
            <a:rect l="l" t="t" r="r" b="b"/>
            <a:pathLst>
              <a:path w="237489" h="173354">
                <a:moveTo>
                  <a:pt x="236880" y="0"/>
                </a:moveTo>
                <a:lnTo>
                  <a:pt x="236880" y="28727"/>
                </a:lnTo>
                <a:lnTo>
                  <a:pt x="187591" y="28727"/>
                </a:lnTo>
                <a:lnTo>
                  <a:pt x="187591" y="63766"/>
                </a:lnTo>
                <a:lnTo>
                  <a:pt x="130454" y="63766"/>
                </a:lnTo>
                <a:lnTo>
                  <a:pt x="130454" y="104495"/>
                </a:lnTo>
                <a:lnTo>
                  <a:pt x="65189" y="104495"/>
                </a:lnTo>
                <a:lnTo>
                  <a:pt x="65189" y="143611"/>
                </a:lnTo>
                <a:lnTo>
                  <a:pt x="0" y="143611"/>
                </a:lnTo>
                <a:lnTo>
                  <a:pt x="0" y="172935"/>
                </a:lnTo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9" name="object 59"/>
          <p:cNvSpPr/>
          <p:nvPr/>
        </p:nvSpPr>
        <p:spPr>
          <a:xfrm>
            <a:off x="2404122" y="4200487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172935"/>
                </a:moveTo>
                <a:lnTo>
                  <a:pt x="0" y="0"/>
                </a:lnTo>
              </a:path>
            </a:pathLst>
          </a:custGeom>
          <a:ln w="19050">
            <a:solidFill>
              <a:srgbClr val="00799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0" name="object 60"/>
          <p:cNvSpPr/>
          <p:nvPr/>
        </p:nvSpPr>
        <p:spPr>
          <a:xfrm>
            <a:off x="2462719" y="2291549"/>
            <a:ext cx="221186" cy="2160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1" name="object 61"/>
          <p:cNvSpPr/>
          <p:nvPr/>
        </p:nvSpPr>
        <p:spPr>
          <a:xfrm>
            <a:off x="1271777" y="3797312"/>
            <a:ext cx="348615" cy="570230"/>
          </a:xfrm>
          <a:custGeom>
            <a:avLst/>
            <a:gdLst/>
            <a:ahLst/>
            <a:cxnLst/>
            <a:rect l="l" t="t" r="r" b="b"/>
            <a:pathLst>
              <a:path w="348615" h="570229">
                <a:moveTo>
                  <a:pt x="335356" y="230949"/>
                </a:moveTo>
                <a:lnTo>
                  <a:pt x="335356" y="95250"/>
                </a:lnTo>
                <a:lnTo>
                  <a:pt x="347992" y="95250"/>
                </a:lnTo>
                <a:lnTo>
                  <a:pt x="347992" y="74180"/>
                </a:lnTo>
                <a:lnTo>
                  <a:pt x="335076" y="74180"/>
                </a:lnTo>
                <a:lnTo>
                  <a:pt x="335076" y="0"/>
                </a:lnTo>
                <a:lnTo>
                  <a:pt x="0" y="0"/>
                </a:lnTo>
                <a:lnTo>
                  <a:pt x="0" y="569785"/>
                </a:lnTo>
                <a:lnTo>
                  <a:pt x="335356" y="569785"/>
                </a:lnTo>
                <a:lnTo>
                  <a:pt x="335356" y="434086"/>
                </a:lnTo>
                <a:lnTo>
                  <a:pt x="347992" y="434086"/>
                </a:lnTo>
                <a:lnTo>
                  <a:pt x="347992" y="413004"/>
                </a:lnTo>
                <a:lnTo>
                  <a:pt x="335076" y="413004"/>
                </a:lnTo>
                <a:lnTo>
                  <a:pt x="335076" y="400367"/>
                </a:lnTo>
                <a:lnTo>
                  <a:pt x="335356" y="400367"/>
                </a:lnTo>
                <a:lnTo>
                  <a:pt x="335356" y="264668"/>
                </a:lnTo>
                <a:lnTo>
                  <a:pt x="347992" y="264668"/>
                </a:lnTo>
                <a:lnTo>
                  <a:pt x="347992" y="243586"/>
                </a:lnTo>
                <a:lnTo>
                  <a:pt x="335076" y="243586"/>
                </a:lnTo>
                <a:lnTo>
                  <a:pt x="335076" y="230949"/>
                </a:lnTo>
                <a:lnTo>
                  <a:pt x="335356" y="230949"/>
                </a:lnTo>
                <a:close/>
              </a:path>
            </a:pathLst>
          </a:custGeom>
          <a:ln w="19049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2" name="object 62"/>
          <p:cNvSpPr/>
          <p:nvPr/>
        </p:nvSpPr>
        <p:spPr>
          <a:xfrm>
            <a:off x="1014780" y="2531884"/>
            <a:ext cx="640715" cy="1265555"/>
          </a:xfrm>
          <a:custGeom>
            <a:avLst/>
            <a:gdLst/>
            <a:ahLst/>
            <a:cxnLst/>
            <a:rect l="l" t="t" r="r" b="b"/>
            <a:pathLst>
              <a:path w="640714" h="1265554">
                <a:moveTo>
                  <a:pt x="592074" y="1265427"/>
                </a:moveTo>
                <a:lnTo>
                  <a:pt x="617918" y="1265427"/>
                </a:lnTo>
                <a:lnTo>
                  <a:pt x="617918" y="1182268"/>
                </a:lnTo>
                <a:lnTo>
                  <a:pt x="599935" y="1182268"/>
                </a:lnTo>
                <a:lnTo>
                  <a:pt x="599935" y="806907"/>
                </a:lnTo>
                <a:lnTo>
                  <a:pt x="617918" y="794550"/>
                </a:lnTo>
                <a:lnTo>
                  <a:pt x="617918" y="660819"/>
                </a:lnTo>
                <a:lnTo>
                  <a:pt x="632523" y="643953"/>
                </a:lnTo>
                <a:lnTo>
                  <a:pt x="617918" y="624852"/>
                </a:lnTo>
                <a:lnTo>
                  <a:pt x="617918" y="450659"/>
                </a:lnTo>
                <a:lnTo>
                  <a:pt x="640384" y="450659"/>
                </a:lnTo>
                <a:lnTo>
                  <a:pt x="640384" y="433793"/>
                </a:lnTo>
                <a:lnTo>
                  <a:pt x="592074" y="395592"/>
                </a:lnTo>
                <a:lnTo>
                  <a:pt x="592074" y="222516"/>
                </a:lnTo>
                <a:lnTo>
                  <a:pt x="238175" y="222516"/>
                </a:lnTo>
                <a:lnTo>
                  <a:pt x="238175" y="136829"/>
                </a:lnTo>
                <a:lnTo>
                  <a:pt x="230083" y="84160"/>
                </a:lnTo>
                <a:lnTo>
                  <a:pt x="206930" y="40601"/>
                </a:lnTo>
                <a:lnTo>
                  <a:pt x="170399" y="10949"/>
                </a:lnTo>
                <a:lnTo>
                  <a:pt x="122174" y="0"/>
                </a:lnTo>
                <a:lnTo>
                  <a:pt x="85522" y="4715"/>
                </a:lnTo>
                <a:lnTo>
                  <a:pt x="52230" y="20193"/>
                </a:lnTo>
                <a:lnTo>
                  <a:pt x="25046" y="48428"/>
                </a:lnTo>
                <a:lnTo>
                  <a:pt x="6719" y="91417"/>
                </a:lnTo>
                <a:lnTo>
                  <a:pt x="0" y="151155"/>
                </a:lnTo>
                <a:lnTo>
                  <a:pt x="0" y="240499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3" name="object 63"/>
          <p:cNvSpPr/>
          <p:nvPr/>
        </p:nvSpPr>
        <p:spPr>
          <a:xfrm>
            <a:off x="1141425" y="1647825"/>
            <a:ext cx="143510" cy="33020"/>
          </a:xfrm>
          <a:custGeom>
            <a:avLst/>
            <a:gdLst/>
            <a:ahLst/>
            <a:cxnLst/>
            <a:rect l="l" t="t" r="r" b="b"/>
            <a:pathLst>
              <a:path w="143509" h="33019">
                <a:moveTo>
                  <a:pt x="142913" y="32918"/>
                </a:moveTo>
                <a:lnTo>
                  <a:pt x="0" y="32918"/>
                </a:lnTo>
                <a:lnTo>
                  <a:pt x="0" y="0"/>
                </a:lnTo>
                <a:lnTo>
                  <a:pt x="142913" y="0"/>
                </a:lnTo>
                <a:lnTo>
                  <a:pt x="142913" y="32918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4" name="object 64"/>
          <p:cNvSpPr/>
          <p:nvPr/>
        </p:nvSpPr>
        <p:spPr>
          <a:xfrm>
            <a:off x="1172908" y="1680743"/>
            <a:ext cx="82550" cy="236220"/>
          </a:xfrm>
          <a:custGeom>
            <a:avLst/>
            <a:gdLst/>
            <a:ahLst/>
            <a:cxnLst/>
            <a:rect l="l" t="t" r="r" b="b"/>
            <a:pathLst>
              <a:path w="82550" h="236219">
                <a:moveTo>
                  <a:pt x="82359" y="235712"/>
                </a:moveTo>
                <a:lnTo>
                  <a:pt x="0" y="235712"/>
                </a:lnTo>
                <a:lnTo>
                  <a:pt x="0" y="0"/>
                </a:lnTo>
                <a:lnTo>
                  <a:pt x="82359" y="0"/>
                </a:lnTo>
                <a:lnTo>
                  <a:pt x="82359" y="235712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5" name="object 65"/>
          <p:cNvSpPr/>
          <p:nvPr/>
        </p:nvSpPr>
        <p:spPr>
          <a:xfrm>
            <a:off x="756818" y="3500970"/>
            <a:ext cx="514984" cy="707390"/>
          </a:xfrm>
          <a:custGeom>
            <a:avLst/>
            <a:gdLst/>
            <a:ahLst/>
            <a:cxnLst/>
            <a:rect l="l" t="t" r="r" b="b"/>
            <a:pathLst>
              <a:path w="514984" h="707389">
                <a:moveTo>
                  <a:pt x="514959" y="706805"/>
                </a:moveTo>
                <a:lnTo>
                  <a:pt x="3162" y="701141"/>
                </a:lnTo>
                <a:lnTo>
                  <a:pt x="0" y="296341"/>
                </a:lnTo>
                <a:lnTo>
                  <a:pt x="408" y="125019"/>
                </a:lnTo>
                <a:lnTo>
                  <a:pt x="27035" y="37042"/>
                </a:lnTo>
                <a:lnTo>
                  <a:pt x="103720" y="4630"/>
                </a:lnTo>
                <a:lnTo>
                  <a:pt x="254304" y="0"/>
                </a:lnTo>
                <a:lnTo>
                  <a:pt x="404995" y="44900"/>
                </a:lnTo>
                <a:lnTo>
                  <a:pt x="482377" y="143681"/>
                </a:lnTo>
                <a:lnTo>
                  <a:pt x="510886" y="242462"/>
                </a:lnTo>
                <a:lnTo>
                  <a:pt x="514959" y="287362"/>
                </a:lnTo>
                <a:lnTo>
                  <a:pt x="514959" y="706805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6" name="object 66"/>
          <p:cNvSpPr/>
          <p:nvPr/>
        </p:nvSpPr>
        <p:spPr>
          <a:xfrm>
            <a:off x="476338" y="3236493"/>
            <a:ext cx="1074420" cy="513715"/>
          </a:xfrm>
          <a:custGeom>
            <a:avLst/>
            <a:gdLst/>
            <a:ahLst/>
            <a:cxnLst/>
            <a:rect l="l" t="t" r="r" b="b"/>
            <a:pathLst>
              <a:path w="1074420" h="513714">
                <a:moveTo>
                  <a:pt x="1074343" y="100050"/>
                </a:moveTo>
                <a:lnTo>
                  <a:pt x="1049616" y="86563"/>
                </a:lnTo>
                <a:lnTo>
                  <a:pt x="1049616" y="0"/>
                </a:lnTo>
                <a:lnTo>
                  <a:pt x="24726" y="0"/>
                </a:lnTo>
                <a:lnTo>
                  <a:pt x="24726" y="86563"/>
                </a:lnTo>
                <a:lnTo>
                  <a:pt x="0" y="100050"/>
                </a:lnTo>
                <a:lnTo>
                  <a:pt x="0" y="513626"/>
                </a:lnTo>
                <a:lnTo>
                  <a:pt x="57022" y="513626"/>
                </a:lnTo>
                <a:lnTo>
                  <a:pt x="74314" y="247662"/>
                </a:lnTo>
                <a:lnTo>
                  <a:pt x="129962" y="111086"/>
                </a:lnTo>
                <a:lnTo>
                  <a:pt x="268863" y="60769"/>
                </a:lnTo>
                <a:lnTo>
                  <a:pt x="535914" y="53581"/>
                </a:lnTo>
                <a:lnTo>
                  <a:pt x="805807" y="125463"/>
                </a:lnTo>
                <a:lnTo>
                  <a:pt x="949664" y="283603"/>
                </a:lnTo>
                <a:lnTo>
                  <a:pt x="1007002" y="441744"/>
                </a:lnTo>
                <a:lnTo>
                  <a:pt x="1017333" y="513626"/>
                </a:lnTo>
                <a:lnTo>
                  <a:pt x="1074343" y="513626"/>
                </a:lnTo>
                <a:lnTo>
                  <a:pt x="1074343" y="100050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7" name="object 67"/>
          <p:cNvSpPr/>
          <p:nvPr/>
        </p:nvSpPr>
        <p:spPr>
          <a:xfrm>
            <a:off x="407250" y="3797312"/>
            <a:ext cx="353060" cy="570230"/>
          </a:xfrm>
          <a:custGeom>
            <a:avLst/>
            <a:gdLst/>
            <a:ahLst/>
            <a:cxnLst/>
            <a:rect l="l" t="t" r="r" b="b"/>
            <a:pathLst>
              <a:path w="353059" h="570229">
                <a:moveTo>
                  <a:pt x="12636" y="230949"/>
                </a:moveTo>
                <a:lnTo>
                  <a:pt x="12636" y="95250"/>
                </a:lnTo>
                <a:lnTo>
                  <a:pt x="0" y="95250"/>
                </a:lnTo>
                <a:lnTo>
                  <a:pt x="0" y="74180"/>
                </a:lnTo>
                <a:lnTo>
                  <a:pt x="12915" y="74180"/>
                </a:lnTo>
                <a:lnTo>
                  <a:pt x="12915" y="0"/>
                </a:lnTo>
                <a:lnTo>
                  <a:pt x="349567" y="0"/>
                </a:lnTo>
                <a:lnTo>
                  <a:pt x="352729" y="569785"/>
                </a:lnTo>
                <a:lnTo>
                  <a:pt x="12636" y="569785"/>
                </a:lnTo>
                <a:lnTo>
                  <a:pt x="12636" y="434086"/>
                </a:lnTo>
                <a:lnTo>
                  <a:pt x="0" y="434086"/>
                </a:lnTo>
                <a:lnTo>
                  <a:pt x="0" y="413004"/>
                </a:lnTo>
                <a:lnTo>
                  <a:pt x="12915" y="413004"/>
                </a:lnTo>
                <a:lnTo>
                  <a:pt x="12915" y="400367"/>
                </a:lnTo>
                <a:lnTo>
                  <a:pt x="12636" y="400367"/>
                </a:lnTo>
                <a:lnTo>
                  <a:pt x="12636" y="264668"/>
                </a:lnTo>
                <a:lnTo>
                  <a:pt x="0" y="264668"/>
                </a:lnTo>
                <a:lnTo>
                  <a:pt x="0" y="243586"/>
                </a:lnTo>
                <a:lnTo>
                  <a:pt x="12915" y="243586"/>
                </a:lnTo>
                <a:lnTo>
                  <a:pt x="12915" y="230949"/>
                </a:lnTo>
                <a:lnTo>
                  <a:pt x="12636" y="230949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8" name="object 68"/>
          <p:cNvSpPr/>
          <p:nvPr/>
        </p:nvSpPr>
        <p:spPr>
          <a:xfrm>
            <a:off x="371856" y="2531884"/>
            <a:ext cx="640715" cy="1265555"/>
          </a:xfrm>
          <a:custGeom>
            <a:avLst/>
            <a:gdLst/>
            <a:ahLst/>
            <a:cxnLst/>
            <a:rect l="l" t="t" r="r" b="b"/>
            <a:pathLst>
              <a:path w="640715" h="1265554">
                <a:moveTo>
                  <a:pt x="48310" y="1265427"/>
                </a:moveTo>
                <a:lnTo>
                  <a:pt x="22479" y="1265427"/>
                </a:lnTo>
                <a:lnTo>
                  <a:pt x="22479" y="1182268"/>
                </a:lnTo>
                <a:lnTo>
                  <a:pt x="40449" y="1182268"/>
                </a:lnTo>
                <a:lnTo>
                  <a:pt x="40449" y="806907"/>
                </a:lnTo>
                <a:lnTo>
                  <a:pt x="22479" y="794550"/>
                </a:lnTo>
                <a:lnTo>
                  <a:pt x="22479" y="660819"/>
                </a:lnTo>
                <a:lnTo>
                  <a:pt x="7874" y="643953"/>
                </a:lnTo>
                <a:lnTo>
                  <a:pt x="22479" y="624852"/>
                </a:lnTo>
                <a:lnTo>
                  <a:pt x="22479" y="450659"/>
                </a:lnTo>
                <a:lnTo>
                  <a:pt x="0" y="450659"/>
                </a:lnTo>
                <a:lnTo>
                  <a:pt x="0" y="433793"/>
                </a:lnTo>
                <a:lnTo>
                  <a:pt x="48310" y="395592"/>
                </a:lnTo>
                <a:lnTo>
                  <a:pt x="48310" y="222516"/>
                </a:lnTo>
                <a:lnTo>
                  <a:pt x="402209" y="222516"/>
                </a:lnTo>
                <a:lnTo>
                  <a:pt x="402209" y="136829"/>
                </a:lnTo>
                <a:lnTo>
                  <a:pt x="410300" y="84160"/>
                </a:lnTo>
                <a:lnTo>
                  <a:pt x="433454" y="40601"/>
                </a:lnTo>
                <a:lnTo>
                  <a:pt x="469985" y="10949"/>
                </a:lnTo>
                <a:lnTo>
                  <a:pt x="518210" y="0"/>
                </a:lnTo>
                <a:lnTo>
                  <a:pt x="554863" y="4715"/>
                </a:lnTo>
                <a:lnTo>
                  <a:pt x="588158" y="20193"/>
                </a:lnTo>
                <a:lnTo>
                  <a:pt x="615346" y="48428"/>
                </a:lnTo>
                <a:lnTo>
                  <a:pt x="633676" y="91417"/>
                </a:lnTo>
                <a:lnTo>
                  <a:pt x="640397" y="151155"/>
                </a:lnTo>
                <a:lnTo>
                  <a:pt x="640397" y="240499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9" name="object 69"/>
          <p:cNvSpPr/>
          <p:nvPr/>
        </p:nvSpPr>
        <p:spPr>
          <a:xfrm>
            <a:off x="371856" y="2039086"/>
            <a:ext cx="1283335" cy="715645"/>
          </a:xfrm>
          <a:custGeom>
            <a:avLst/>
            <a:gdLst/>
            <a:ahLst/>
            <a:cxnLst/>
            <a:rect l="l" t="t" r="r" b="b"/>
            <a:pathLst>
              <a:path w="1283335" h="715644">
                <a:moveTo>
                  <a:pt x="1234998" y="715314"/>
                </a:moveTo>
                <a:lnTo>
                  <a:pt x="1283309" y="715314"/>
                </a:lnTo>
                <a:lnTo>
                  <a:pt x="1283309" y="701268"/>
                </a:lnTo>
                <a:lnTo>
                  <a:pt x="1242755" y="693420"/>
                </a:lnTo>
                <a:lnTo>
                  <a:pt x="1218001" y="682726"/>
                </a:lnTo>
                <a:lnTo>
                  <a:pt x="1175448" y="623722"/>
                </a:lnTo>
                <a:lnTo>
                  <a:pt x="1118371" y="498533"/>
                </a:lnTo>
                <a:lnTo>
                  <a:pt x="1030592" y="287210"/>
                </a:lnTo>
                <a:lnTo>
                  <a:pt x="950081" y="88212"/>
                </a:lnTo>
                <a:lnTo>
                  <a:pt x="914806" y="0"/>
                </a:lnTo>
                <a:lnTo>
                  <a:pt x="640397" y="0"/>
                </a:lnTo>
                <a:lnTo>
                  <a:pt x="601357" y="0"/>
                </a:lnTo>
                <a:lnTo>
                  <a:pt x="368503" y="0"/>
                </a:lnTo>
                <a:lnTo>
                  <a:pt x="239622" y="323613"/>
                </a:lnTo>
                <a:lnTo>
                  <a:pt x="169511" y="496455"/>
                </a:lnTo>
                <a:lnTo>
                  <a:pt x="133736" y="577000"/>
                </a:lnTo>
                <a:lnTo>
                  <a:pt x="107861" y="623722"/>
                </a:lnTo>
                <a:lnTo>
                  <a:pt x="74655" y="663576"/>
                </a:lnTo>
                <a:lnTo>
                  <a:pt x="39395" y="687150"/>
                </a:lnTo>
                <a:lnTo>
                  <a:pt x="0" y="701268"/>
                </a:lnTo>
                <a:lnTo>
                  <a:pt x="0" y="715314"/>
                </a:lnTo>
                <a:lnTo>
                  <a:pt x="48310" y="715314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0" name="object 70"/>
          <p:cNvSpPr/>
          <p:nvPr/>
        </p:nvSpPr>
        <p:spPr>
          <a:xfrm>
            <a:off x="878229" y="2325522"/>
            <a:ext cx="271145" cy="207010"/>
          </a:xfrm>
          <a:custGeom>
            <a:avLst/>
            <a:gdLst/>
            <a:ahLst/>
            <a:cxnLst/>
            <a:rect l="l" t="t" r="r" b="b"/>
            <a:pathLst>
              <a:path w="271144" h="207010">
                <a:moveTo>
                  <a:pt x="0" y="206857"/>
                </a:moveTo>
                <a:lnTo>
                  <a:pt x="0" y="174777"/>
                </a:lnTo>
                <a:lnTo>
                  <a:pt x="7067" y="139135"/>
                </a:lnTo>
                <a:lnTo>
                  <a:pt x="26595" y="114244"/>
                </a:lnTo>
                <a:lnTo>
                  <a:pt x="56069" y="92936"/>
                </a:lnTo>
                <a:lnTo>
                  <a:pt x="92976" y="68046"/>
                </a:lnTo>
                <a:lnTo>
                  <a:pt x="112865" y="47566"/>
                </a:lnTo>
                <a:lnTo>
                  <a:pt x="125477" y="25269"/>
                </a:lnTo>
                <a:lnTo>
                  <a:pt x="132101" y="7349"/>
                </a:lnTo>
                <a:lnTo>
                  <a:pt x="134023" y="0"/>
                </a:lnTo>
                <a:lnTo>
                  <a:pt x="141247" y="26209"/>
                </a:lnTo>
                <a:lnTo>
                  <a:pt x="148193" y="42033"/>
                </a:lnTo>
                <a:lnTo>
                  <a:pt x="158944" y="53853"/>
                </a:lnTo>
                <a:lnTo>
                  <a:pt x="177584" y="68046"/>
                </a:lnTo>
                <a:lnTo>
                  <a:pt x="214496" y="92936"/>
                </a:lnTo>
                <a:lnTo>
                  <a:pt x="243970" y="114244"/>
                </a:lnTo>
                <a:lnTo>
                  <a:pt x="263494" y="139135"/>
                </a:lnTo>
                <a:lnTo>
                  <a:pt x="270560" y="174777"/>
                </a:lnTo>
                <a:lnTo>
                  <a:pt x="270560" y="206857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1" name="object 71"/>
          <p:cNvSpPr/>
          <p:nvPr/>
        </p:nvSpPr>
        <p:spPr>
          <a:xfrm>
            <a:off x="699883" y="1328229"/>
            <a:ext cx="628015" cy="246379"/>
          </a:xfrm>
          <a:custGeom>
            <a:avLst/>
            <a:gdLst/>
            <a:ahLst/>
            <a:cxnLst/>
            <a:rect l="l" t="t" r="r" b="b"/>
            <a:pathLst>
              <a:path w="628015" h="246380">
                <a:moveTo>
                  <a:pt x="628015" y="246278"/>
                </a:moveTo>
                <a:lnTo>
                  <a:pt x="628015" y="217055"/>
                </a:lnTo>
                <a:lnTo>
                  <a:pt x="455980" y="217055"/>
                </a:lnTo>
                <a:lnTo>
                  <a:pt x="471181" y="205901"/>
                </a:lnTo>
                <a:lnTo>
                  <a:pt x="479386" y="196881"/>
                </a:lnTo>
                <a:lnTo>
                  <a:pt x="483419" y="185223"/>
                </a:lnTo>
                <a:lnTo>
                  <a:pt x="486105" y="166154"/>
                </a:lnTo>
                <a:lnTo>
                  <a:pt x="485671" y="144849"/>
                </a:lnTo>
                <a:lnTo>
                  <a:pt x="447725" y="100164"/>
                </a:lnTo>
                <a:lnTo>
                  <a:pt x="399086" y="90679"/>
                </a:lnTo>
                <a:lnTo>
                  <a:pt x="383605" y="93740"/>
                </a:lnTo>
                <a:lnTo>
                  <a:pt x="377812" y="95796"/>
                </a:lnTo>
                <a:lnTo>
                  <a:pt x="380165" y="77474"/>
                </a:lnTo>
                <a:lnTo>
                  <a:pt x="361058" y="30957"/>
                </a:lnTo>
                <a:lnTo>
                  <a:pt x="322596" y="4158"/>
                </a:lnTo>
                <a:lnTo>
                  <a:pt x="314718" y="0"/>
                </a:lnTo>
                <a:lnTo>
                  <a:pt x="287636" y="11857"/>
                </a:lnTo>
                <a:lnTo>
                  <a:pt x="252069" y="49288"/>
                </a:lnTo>
                <a:lnTo>
                  <a:pt x="247783" y="78024"/>
                </a:lnTo>
                <a:lnTo>
                  <a:pt x="248787" y="90584"/>
                </a:lnTo>
                <a:lnTo>
                  <a:pt x="249516" y="95796"/>
                </a:lnTo>
                <a:lnTo>
                  <a:pt x="229622" y="87370"/>
                </a:lnTo>
                <a:lnTo>
                  <a:pt x="179616" y="100164"/>
                </a:lnTo>
                <a:lnTo>
                  <a:pt x="148409" y="127158"/>
                </a:lnTo>
                <a:lnTo>
                  <a:pt x="141224" y="166154"/>
                </a:lnTo>
                <a:lnTo>
                  <a:pt x="147593" y="187812"/>
                </a:lnTo>
                <a:lnTo>
                  <a:pt x="157768" y="203787"/>
                </a:lnTo>
                <a:lnTo>
                  <a:pt x="167205" y="213670"/>
                </a:lnTo>
                <a:lnTo>
                  <a:pt x="171361" y="217055"/>
                </a:lnTo>
                <a:lnTo>
                  <a:pt x="0" y="217055"/>
                </a:lnTo>
                <a:lnTo>
                  <a:pt x="0" y="246278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2" name="object 72"/>
          <p:cNvSpPr/>
          <p:nvPr/>
        </p:nvSpPr>
        <p:spPr>
          <a:xfrm>
            <a:off x="723459" y="958596"/>
            <a:ext cx="580390" cy="582930"/>
          </a:xfrm>
          <a:custGeom>
            <a:avLst/>
            <a:gdLst/>
            <a:ahLst/>
            <a:cxnLst/>
            <a:rect l="l" t="t" r="r" b="b"/>
            <a:pathLst>
              <a:path w="580390" h="582930">
                <a:moveTo>
                  <a:pt x="0" y="582866"/>
                </a:moveTo>
                <a:lnTo>
                  <a:pt x="0" y="348246"/>
                </a:lnTo>
                <a:lnTo>
                  <a:pt x="28676" y="348246"/>
                </a:lnTo>
                <a:lnTo>
                  <a:pt x="253834" y="71145"/>
                </a:lnTo>
                <a:lnTo>
                  <a:pt x="248780" y="59651"/>
                </a:lnTo>
                <a:lnTo>
                  <a:pt x="288874" y="0"/>
                </a:lnTo>
                <a:lnTo>
                  <a:pt x="291261" y="0"/>
                </a:lnTo>
                <a:lnTo>
                  <a:pt x="331368" y="59651"/>
                </a:lnTo>
                <a:lnTo>
                  <a:pt x="326313" y="71145"/>
                </a:lnTo>
                <a:lnTo>
                  <a:pt x="551472" y="348246"/>
                </a:lnTo>
                <a:lnTo>
                  <a:pt x="580148" y="348246"/>
                </a:lnTo>
                <a:lnTo>
                  <a:pt x="580148" y="582866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3" name="object 73"/>
          <p:cNvSpPr/>
          <p:nvPr/>
        </p:nvSpPr>
        <p:spPr>
          <a:xfrm>
            <a:off x="702212" y="1578571"/>
            <a:ext cx="622935" cy="69215"/>
          </a:xfrm>
          <a:custGeom>
            <a:avLst/>
            <a:gdLst/>
            <a:ahLst/>
            <a:cxnLst/>
            <a:rect l="l" t="t" r="r" b="b"/>
            <a:pathLst>
              <a:path w="622935" h="69214">
                <a:moveTo>
                  <a:pt x="0" y="0"/>
                </a:moveTo>
                <a:lnTo>
                  <a:pt x="21247" y="36093"/>
                </a:lnTo>
                <a:lnTo>
                  <a:pt x="21247" y="68999"/>
                </a:lnTo>
                <a:lnTo>
                  <a:pt x="601395" y="68999"/>
                </a:lnTo>
                <a:lnTo>
                  <a:pt x="601395" y="36093"/>
                </a:lnTo>
                <a:lnTo>
                  <a:pt x="622630" y="0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4" name="object 74"/>
          <p:cNvSpPr/>
          <p:nvPr/>
        </p:nvSpPr>
        <p:spPr>
          <a:xfrm>
            <a:off x="742572" y="1647570"/>
            <a:ext cx="143510" cy="33020"/>
          </a:xfrm>
          <a:custGeom>
            <a:avLst/>
            <a:gdLst/>
            <a:ahLst/>
            <a:cxnLst/>
            <a:rect l="l" t="t" r="r" b="b"/>
            <a:pathLst>
              <a:path w="143509" h="33019">
                <a:moveTo>
                  <a:pt x="0" y="32918"/>
                </a:moveTo>
                <a:lnTo>
                  <a:pt x="142989" y="32918"/>
                </a:lnTo>
                <a:lnTo>
                  <a:pt x="142989" y="0"/>
                </a:lnTo>
                <a:lnTo>
                  <a:pt x="0" y="0"/>
                </a:lnTo>
                <a:lnTo>
                  <a:pt x="0" y="32918"/>
                </a:lnTo>
                <a:close/>
              </a:path>
            </a:pathLst>
          </a:custGeom>
          <a:ln w="19049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5" name="object 75"/>
          <p:cNvSpPr/>
          <p:nvPr/>
        </p:nvSpPr>
        <p:spPr>
          <a:xfrm>
            <a:off x="771655" y="1680502"/>
            <a:ext cx="82550" cy="236220"/>
          </a:xfrm>
          <a:custGeom>
            <a:avLst/>
            <a:gdLst/>
            <a:ahLst/>
            <a:cxnLst/>
            <a:rect l="l" t="t" r="r" b="b"/>
            <a:pathLst>
              <a:path w="82550" h="236219">
                <a:moveTo>
                  <a:pt x="0" y="235686"/>
                </a:moveTo>
                <a:lnTo>
                  <a:pt x="82397" y="235686"/>
                </a:lnTo>
                <a:lnTo>
                  <a:pt x="82397" y="0"/>
                </a:lnTo>
                <a:lnTo>
                  <a:pt x="0" y="0"/>
                </a:lnTo>
                <a:lnTo>
                  <a:pt x="0" y="235686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6" name="object 76"/>
          <p:cNvSpPr/>
          <p:nvPr/>
        </p:nvSpPr>
        <p:spPr>
          <a:xfrm>
            <a:off x="723459" y="1916188"/>
            <a:ext cx="580390" cy="67310"/>
          </a:xfrm>
          <a:custGeom>
            <a:avLst/>
            <a:gdLst/>
            <a:ahLst/>
            <a:cxnLst/>
            <a:rect l="l" t="t" r="r" b="b"/>
            <a:pathLst>
              <a:path w="580390" h="67310">
                <a:moveTo>
                  <a:pt x="0" y="66878"/>
                </a:moveTo>
                <a:lnTo>
                  <a:pt x="580148" y="66878"/>
                </a:lnTo>
                <a:lnTo>
                  <a:pt x="580148" y="0"/>
                </a:lnTo>
                <a:lnTo>
                  <a:pt x="0" y="0"/>
                </a:lnTo>
                <a:lnTo>
                  <a:pt x="0" y="66878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7" name="object 77"/>
          <p:cNvSpPr/>
          <p:nvPr/>
        </p:nvSpPr>
        <p:spPr>
          <a:xfrm>
            <a:off x="709654" y="1983066"/>
            <a:ext cx="608330" cy="55880"/>
          </a:xfrm>
          <a:custGeom>
            <a:avLst/>
            <a:gdLst/>
            <a:ahLst/>
            <a:cxnLst/>
            <a:rect l="l" t="t" r="r" b="b"/>
            <a:pathLst>
              <a:path w="608330" h="55880">
                <a:moveTo>
                  <a:pt x="0" y="55740"/>
                </a:moveTo>
                <a:lnTo>
                  <a:pt x="607758" y="55740"/>
                </a:lnTo>
                <a:lnTo>
                  <a:pt x="607758" y="0"/>
                </a:lnTo>
                <a:lnTo>
                  <a:pt x="0" y="0"/>
                </a:lnTo>
                <a:lnTo>
                  <a:pt x="0" y="55740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8" name="object 78"/>
          <p:cNvSpPr/>
          <p:nvPr/>
        </p:nvSpPr>
        <p:spPr>
          <a:xfrm>
            <a:off x="793334" y="1038059"/>
            <a:ext cx="436880" cy="269240"/>
          </a:xfrm>
          <a:custGeom>
            <a:avLst/>
            <a:gdLst/>
            <a:ahLst/>
            <a:cxnLst/>
            <a:rect l="l" t="t" r="r" b="b"/>
            <a:pathLst>
              <a:path w="436880" h="269240">
                <a:moveTo>
                  <a:pt x="0" y="268782"/>
                </a:moveTo>
                <a:lnTo>
                  <a:pt x="436803" y="268782"/>
                </a:lnTo>
                <a:lnTo>
                  <a:pt x="220548" y="0"/>
                </a:lnTo>
                <a:lnTo>
                  <a:pt x="0" y="268782"/>
                </a:lnTo>
                <a:close/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9" name="object 79"/>
          <p:cNvSpPr/>
          <p:nvPr/>
        </p:nvSpPr>
        <p:spPr>
          <a:xfrm>
            <a:off x="393970" y="2982163"/>
            <a:ext cx="1239520" cy="0"/>
          </a:xfrm>
          <a:custGeom>
            <a:avLst/>
            <a:gdLst/>
            <a:ahLst/>
            <a:cxnLst/>
            <a:rect l="l" t="t" r="r" b="b"/>
            <a:pathLst>
              <a:path w="1239520">
                <a:moveTo>
                  <a:pt x="0" y="0"/>
                </a:moveTo>
                <a:lnTo>
                  <a:pt x="1239075" y="0"/>
                </a:lnTo>
              </a:path>
            </a:pathLst>
          </a:custGeom>
          <a:ln w="19050">
            <a:solidFill>
              <a:srgbClr val="BA212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0" name="object 80"/>
          <p:cNvSpPr txBox="1"/>
          <p:nvPr/>
        </p:nvSpPr>
        <p:spPr>
          <a:xfrm>
            <a:off x="241300" y="4733881"/>
            <a:ext cx="10625497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800" spc="-100" dirty="0" smtClean="0">
                <a:solidFill>
                  <a:srgbClr val="007C99"/>
                </a:solidFill>
                <a:latin typeface="Arial Narrow"/>
                <a:cs typeface="Arial Narrow"/>
              </a:rPr>
              <a:t>О результатах работы по вопросам развития инфраструктуры</a:t>
            </a:r>
            <a:r>
              <a:rPr sz="3800" spc="-100" dirty="0" smtClean="0">
                <a:solidFill>
                  <a:srgbClr val="007C99"/>
                </a:solidFill>
                <a:latin typeface="Arial Narrow"/>
                <a:cs typeface="Arial Narrow"/>
              </a:rPr>
              <a:t> </a:t>
            </a:r>
            <a:r>
              <a:rPr sz="3800" spc="-100" dirty="0">
                <a:solidFill>
                  <a:srgbClr val="007C99"/>
                </a:solidFill>
                <a:latin typeface="Arial Narrow"/>
                <a:cs typeface="Arial Narrow"/>
              </a:rPr>
              <a:t>связи </a:t>
            </a:r>
            <a:r>
              <a:rPr sz="3800" spc="-100" dirty="0" smtClean="0">
                <a:solidFill>
                  <a:srgbClr val="007C99"/>
                </a:solidFill>
                <a:latin typeface="Arial Narrow"/>
                <a:cs typeface="Arial Narrow"/>
              </a:rPr>
              <a:t>в</a:t>
            </a:r>
            <a:r>
              <a:rPr lang="ru-RU" sz="3800" spc="-100" dirty="0" smtClean="0">
                <a:solidFill>
                  <a:srgbClr val="007C99"/>
                </a:solidFill>
                <a:latin typeface="Arial Narrow"/>
                <a:cs typeface="Arial Narrow"/>
              </a:rPr>
              <a:t> Пермском крае за 2017 год</a:t>
            </a:r>
            <a:endParaRPr sz="3800" spc="-100" dirty="0">
              <a:latin typeface="Arial Narrow"/>
              <a:cs typeface="Arial Narrow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347302" y="6230738"/>
            <a:ext cx="6294797" cy="700192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2250" b="1" spc="5" dirty="0">
                <a:solidFill>
                  <a:srgbClr val="231F20"/>
                </a:solidFill>
                <a:latin typeface="Calibri"/>
                <a:cs typeface="Calibri"/>
              </a:rPr>
              <a:t>Докладчик: </a:t>
            </a:r>
            <a:r>
              <a:rPr lang="ru-RU" sz="2250" b="1" spc="10" dirty="0" smtClean="0">
                <a:solidFill>
                  <a:srgbClr val="231F20"/>
                </a:solidFill>
                <a:latin typeface="Calibri"/>
                <a:cs typeface="Calibri"/>
              </a:rPr>
              <a:t>Никитин Игорь Николаевич</a:t>
            </a:r>
            <a:endParaRPr sz="22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lang="ru-RU" sz="1600" spc="-90" dirty="0" err="1" smtClean="0">
                <a:solidFill>
                  <a:srgbClr val="BA2127"/>
                </a:solidFill>
                <a:latin typeface="Arial"/>
                <a:cs typeface="Arial"/>
              </a:rPr>
              <a:t>и.о</a:t>
            </a:r>
            <a:r>
              <a:rPr lang="ru-RU" sz="1600" spc="-90" smtClean="0">
                <a:solidFill>
                  <a:srgbClr val="BA2127"/>
                </a:solidFill>
                <a:latin typeface="Arial"/>
                <a:cs typeface="Arial"/>
              </a:rPr>
              <a:t>. </a:t>
            </a:r>
            <a:r>
              <a:rPr lang="ru-RU" sz="1600" spc="-90" dirty="0" err="1">
                <a:solidFill>
                  <a:srgbClr val="BA2127"/>
                </a:solidFill>
                <a:latin typeface="Arial"/>
                <a:cs typeface="Arial"/>
              </a:rPr>
              <a:t>м</a:t>
            </a:r>
            <a:r>
              <a:rPr sz="1600" spc="-90" smtClean="0">
                <a:solidFill>
                  <a:srgbClr val="BA2127"/>
                </a:solidFill>
                <a:latin typeface="Arial"/>
                <a:cs typeface="Arial"/>
              </a:rPr>
              <a:t>инистр</a:t>
            </a:r>
            <a:r>
              <a:rPr lang="ru-RU" sz="1600" spc="-90" dirty="0" smtClean="0">
                <a:solidFill>
                  <a:srgbClr val="BA2127"/>
                </a:solidFill>
                <a:latin typeface="Arial"/>
                <a:cs typeface="Arial"/>
              </a:rPr>
              <a:t>а</a:t>
            </a:r>
            <a:r>
              <a:rPr sz="1600" spc="-90" dirty="0" smtClean="0">
                <a:solidFill>
                  <a:srgbClr val="BA2127"/>
                </a:solidFill>
                <a:latin typeface="Arial"/>
                <a:cs typeface="Arial"/>
              </a:rPr>
              <a:t> </a:t>
            </a:r>
            <a:r>
              <a:rPr sz="1600" spc="-100" dirty="0">
                <a:solidFill>
                  <a:srgbClr val="BA2127"/>
                </a:solidFill>
                <a:latin typeface="Arial"/>
                <a:cs typeface="Arial"/>
              </a:rPr>
              <a:t>информационного </a:t>
            </a:r>
            <a:r>
              <a:rPr sz="1600" spc="-85" dirty="0">
                <a:solidFill>
                  <a:srgbClr val="BA2127"/>
                </a:solidFill>
                <a:latin typeface="Arial"/>
                <a:cs typeface="Arial"/>
              </a:rPr>
              <a:t>развития </a:t>
            </a:r>
            <a:r>
              <a:rPr sz="1600" spc="-105" dirty="0">
                <a:solidFill>
                  <a:srgbClr val="BA2127"/>
                </a:solidFill>
                <a:latin typeface="Arial"/>
                <a:cs typeface="Arial"/>
              </a:rPr>
              <a:t>и </a:t>
            </a:r>
            <a:r>
              <a:rPr sz="1600" spc="-90" dirty="0">
                <a:solidFill>
                  <a:srgbClr val="BA2127"/>
                </a:solidFill>
                <a:latin typeface="Arial"/>
                <a:cs typeface="Arial"/>
              </a:rPr>
              <a:t>связи </a:t>
            </a:r>
            <a:r>
              <a:rPr sz="1600" spc="-75" dirty="0">
                <a:solidFill>
                  <a:srgbClr val="BA2127"/>
                </a:solidFill>
                <a:latin typeface="Arial"/>
                <a:cs typeface="Arial"/>
              </a:rPr>
              <a:t>Пермского</a:t>
            </a:r>
            <a:r>
              <a:rPr sz="1600" spc="-15" dirty="0">
                <a:solidFill>
                  <a:srgbClr val="BA2127"/>
                </a:solidFill>
                <a:latin typeface="Arial"/>
                <a:cs typeface="Arial"/>
              </a:rPr>
              <a:t> </a:t>
            </a:r>
            <a:r>
              <a:rPr sz="1600" spc="-65" dirty="0">
                <a:solidFill>
                  <a:srgbClr val="BA2127"/>
                </a:solidFill>
                <a:latin typeface="Arial"/>
                <a:cs typeface="Arial"/>
              </a:rPr>
              <a:t>края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9948964" y="6631764"/>
            <a:ext cx="396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5" dirty="0" smtClean="0">
                <a:solidFill>
                  <a:srgbClr val="231F20"/>
                </a:solidFill>
                <a:latin typeface="Arial Narrow"/>
                <a:cs typeface="Arial Narrow"/>
              </a:rPr>
              <a:t>201</a:t>
            </a:r>
            <a:r>
              <a:rPr lang="ru-RU" sz="1800" spc="-95" dirty="0" smtClean="0">
                <a:solidFill>
                  <a:srgbClr val="231F20"/>
                </a:solidFill>
                <a:latin typeface="Arial Narrow"/>
                <a:cs typeface="Arial Narrow"/>
              </a:rPr>
              <a:t>8</a:t>
            </a:r>
            <a:endParaRPr sz="1800" dirty="0">
              <a:latin typeface="Arial Narrow"/>
              <a:cs typeface="Arial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129985"/>
            <a:ext cx="10692130" cy="1430020"/>
          </a:xfrm>
          <a:custGeom>
            <a:avLst/>
            <a:gdLst/>
            <a:ahLst/>
            <a:cxnLst/>
            <a:rect l="l" t="t" r="r" b="b"/>
            <a:pathLst>
              <a:path w="10692130" h="1430020">
                <a:moveTo>
                  <a:pt x="0" y="1430020"/>
                </a:moveTo>
                <a:lnTo>
                  <a:pt x="10692003" y="1430020"/>
                </a:lnTo>
                <a:lnTo>
                  <a:pt x="10692003" y="0"/>
                </a:lnTo>
                <a:lnTo>
                  <a:pt x="0" y="0"/>
                </a:lnTo>
                <a:lnTo>
                  <a:pt x="0" y="1430020"/>
                </a:lnTo>
                <a:close/>
              </a:path>
            </a:pathLst>
          </a:custGeom>
          <a:solidFill>
            <a:srgbClr val="6FB54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3149333" y="6375231"/>
            <a:ext cx="581660" cy="569595"/>
          </a:xfrm>
          <a:custGeom>
            <a:avLst/>
            <a:gdLst/>
            <a:ahLst/>
            <a:cxnLst/>
            <a:rect l="l" t="t" r="r" b="b"/>
            <a:pathLst>
              <a:path w="581660" h="569595">
                <a:moveTo>
                  <a:pt x="581088" y="0"/>
                </a:moveTo>
                <a:lnTo>
                  <a:pt x="0" y="0"/>
                </a:lnTo>
                <a:lnTo>
                  <a:pt x="0" y="569353"/>
                </a:lnTo>
                <a:lnTo>
                  <a:pt x="581088" y="569353"/>
                </a:lnTo>
                <a:lnTo>
                  <a:pt x="581088" y="510425"/>
                </a:lnTo>
                <a:lnTo>
                  <a:pt x="60147" y="510425"/>
                </a:lnTo>
                <a:lnTo>
                  <a:pt x="60147" y="58953"/>
                </a:lnTo>
                <a:lnTo>
                  <a:pt x="520980" y="58953"/>
                </a:lnTo>
                <a:lnTo>
                  <a:pt x="581088" y="50"/>
                </a:lnTo>
                <a:close/>
              </a:path>
              <a:path w="581660" h="569595">
                <a:moveTo>
                  <a:pt x="581088" y="294513"/>
                </a:moveTo>
                <a:lnTo>
                  <a:pt x="520928" y="353441"/>
                </a:lnTo>
                <a:lnTo>
                  <a:pt x="520928" y="510425"/>
                </a:lnTo>
                <a:lnTo>
                  <a:pt x="581088" y="510425"/>
                </a:lnTo>
                <a:lnTo>
                  <a:pt x="581088" y="294513"/>
                </a:lnTo>
                <a:close/>
              </a:path>
              <a:path w="581660" h="569595">
                <a:moveTo>
                  <a:pt x="520980" y="58953"/>
                </a:moveTo>
                <a:close/>
              </a:path>
            </a:pathLst>
          </a:custGeom>
          <a:solidFill>
            <a:srgbClr val="FFFFFF">
              <a:alpha val="5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3271799" y="6346247"/>
            <a:ext cx="638810" cy="472440"/>
          </a:xfrm>
          <a:custGeom>
            <a:avLst/>
            <a:gdLst/>
            <a:ahLst/>
            <a:cxnLst/>
            <a:rect l="l" t="t" r="r" b="b"/>
            <a:pathLst>
              <a:path w="638810" h="472440">
                <a:moveTo>
                  <a:pt x="87147" y="147650"/>
                </a:moveTo>
                <a:lnTo>
                  <a:pt x="0" y="233070"/>
                </a:lnTo>
                <a:lnTo>
                  <a:pt x="243916" y="472046"/>
                </a:lnTo>
                <a:lnTo>
                  <a:pt x="418241" y="301244"/>
                </a:lnTo>
                <a:lnTo>
                  <a:pt x="243916" y="301244"/>
                </a:lnTo>
                <a:lnTo>
                  <a:pt x="87147" y="147650"/>
                </a:lnTo>
                <a:close/>
              </a:path>
              <a:path w="638810" h="472440">
                <a:moveTo>
                  <a:pt x="551332" y="0"/>
                </a:moveTo>
                <a:lnTo>
                  <a:pt x="243916" y="301244"/>
                </a:lnTo>
                <a:lnTo>
                  <a:pt x="418241" y="301244"/>
                </a:lnTo>
                <a:lnTo>
                  <a:pt x="638517" y="85420"/>
                </a:lnTo>
                <a:lnTo>
                  <a:pt x="551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4083227" y="6302102"/>
            <a:ext cx="3463290" cy="274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Широкополосный 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доступ </a:t>
            </a:r>
            <a:r>
              <a:rPr sz="1600" spc="30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600" spc="-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сети 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Интернет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83227" y="6935785"/>
            <a:ext cx="3444240" cy="274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374265" algn="l"/>
              </a:tabLst>
            </a:pP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населенных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пунктах	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тыс.</a:t>
            </a:r>
            <a:r>
              <a:rPr sz="16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жителей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58348" y="6510978"/>
            <a:ext cx="3218180" cy="5232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2202180" algn="l"/>
              </a:tabLst>
            </a:pPr>
            <a:r>
              <a:rPr sz="1600" spc="120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3250" b="1" spc="200" dirty="0">
                <a:solidFill>
                  <a:srgbClr val="FFFFFF"/>
                </a:solidFill>
                <a:latin typeface="Calibri"/>
                <a:cs typeface="Calibri"/>
              </a:rPr>
              <a:t>305</a:t>
            </a:r>
            <a:r>
              <a:rPr sz="325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600" spc="-80" dirty="0">
                <a:solidFill>
                  <a:srgbClr val="FFFFFF"/>
                </a:solidFill>
                <a:latin typeface="Calibri"/>
                <a:cs typeface="Calibri"/>
              </a:rPr>
              <a:t>дл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sz="3250" b="1" spc="200" dirty="0">
                <a:solidFill>
                  <a:srgbClr val="FFFFFF"/>
                </a:solidFill>
                <a:latin typeface="Calibri"/>
                <a:cs typeface="Calibri"/>
              </a:rPr>
              <a:t>163</a:t>
            </a:r>
            <a:endParaRPr sz="325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90457" y="1536570"/>
            <a:ext cx="3130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0" dirty="0">
                <a:solidFill>
                  <a:srgbClr val="231F20"/>
                </a:solidFill>
                <a:latin typeface="Calibri"/>
                <a:cs typeface="Calibri"/>
              </a:rPr>
              <a:t>(проект "Устранение </a:t>
            </a:r>
            <a:r>
              <a:rPr sz="1200" spc="15" dirty="0">
                <a:solidFill>
                  <a:srgbClr val="231F20"/>
                </a:solidFill>
                <a:latin typeface="Calibri"/>
                <a:cs typeface="Calibri"/>
              </a:rPr>
              <a:t>цифрового</a:t>
            </a:r>
            <a:r>
              <a:rPr sz="1200" spc="1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00" spc="0" dirty="0">
                <a:solidFill>
                  <a:srgbClr val="231F20"/>
                </a:solidFill>
                <a:latin typeface="Calibri"/>
                <a:cs typeface="Calibri"/>
              </a:rPr>
              <a:t>неравенства")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303" y="274374"/>
            <a:ext cx="9890090" cy="1124026"/>
          </a:xfrm>
          <a:prstGeom prst="rect">
            <a:avLst/>
          </a:prstGeom>
        </p:spPr>
        <p:txBody>
          <a:bodyPr vert="horz" wrap="square" lIns="0" tIns="241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0" dirty="0">
                <a:solidFill>
                  <a:srgbClr val="007C99"/>
                </a:solidFill>
                <a:latin typeface="Arial Narrow"/>
                <a:ea typeface="+mj-ea"/>
                <a:cs typeface="Arial Narrow"/>
              </a:rPr>
              <a:t>Мероприятия по обеспечению населения доступом к сети Интернет</a:t>
            </a:r>
          </a:p>
          <a:p>
            <a:pPr marL="12700" marR="4078604">
              <a:lnSpc>
                <a:spcPct val="100000"/>
              </a:lnSpc>
              <a:spcBef>
                <a:spcPts val="1085"/>
              </a:spcBef>
            </a:pPr>
            <a:r>
              <a:rPr lang="ru-RU" sz="1800" b="1" spc="0" dirty="0" smtClean="0">
                <a:solidFill>
                  <a:srgbClr val="231F20"/>
                </a:solidFill>
                <a:latin typeface="Calibri"/>
                <a:cs typeface="Calibri"/>
              </a:rPr>
              <a:t>Н</a:t>
            </a:r>
            <a:r>
              <a:rPr sz="1800" b="1" spc="0" dirty="0" err="1" smtClean="0">
                <a:solidFill>
                  <a:srgbClr val="231F20"/>
                </a:solidFill>
                <a:latin typeface="Calibri"/>
                <a:cs typeface="Calibri"/>
              </a:rPr>
              <a:t>аселенны</a:t>
            </a:r>
            <a:r>
              <a:rPr lang="ru-RU" sz="1800" b="1" spc="0" dirty="0" smtClean="0">
                <a:solidFill>
                  <a:srgbClr val="231F20"/>
                </a:solidFill>
                <a:latin typeface="Calibri"/>
                <a:cs typeface="Calibri"/>
              </a:rPr>
              <a:t>е</a:t>
            </a:r>
            <a:r>
              <a:rPr sz="1800" b="1" spc="0" dirty="0" smtClean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800" b="1" spc="0" dirty="0" err="1" smtClean="0">
                <a:solidFill>
                  <a:srgbClr val="231F20"/>
                </a:solidFill>
                <a:latin typeface="Calibri"/>
                <a:cs typeface="Calibri"/>
              </a:rPr>
              <a:t>пункт</a:t>
            </a:r>
            <a:r>
              <a:rPr lang="ru-RU" sz="1800" b="1" spc="0" dirty="0" smtClean="0">
                <a:solidFill>
                  <a:srgbClr val="231F20"/>
                </a:solidFill>
                <a:latin typeface="Calibri"/>
                <a:cs typeface="Calibri"/>
              </a:rPr>
              <a:t>ы</a:t>
            </a:r>
            <a:r>
              <a:rPr sz="1800" b="1" spc="0" dirty="0" smtClean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800" b="1" spc="0" dirty="0" err="1">
                <a:solidFill>
                  <a:srgbClr val="231F20"/>
                </a:solidFill>
                <a:latin typeface="Calibri"/>
                <a:cs typeface="Calibri"/>
              </a:rPr>
              <a:t>категории</a:t>
            </a:r>
            <a:r>
              <a:rPr sz="1800" b="1" spc="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800" b="1" spc="100" dirty="0" smtClean="0">
                <a:solidFill>
                  <a:srgbClr val="231F20"/>
                </a:solidFill>
                <a:latin typeface="Calibri"/>
                <a:cs typeface="Calibri"/>
              </a:rPr>
              <a:t>250-500</a:t>
            </a:r>
            <a:r>
              <a:rPr lang="ru-RU" b="1" spc="1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ru-RU" b="1" spc="100" dirty="0" smtClean="0">
                <a:solidFill>
                  <a:srgbClr val="231F20"/>
                </a:solidFill>
                <a:latin typeface="Calibri"/>
                <a:cs typeface="Calibri"/>
              </a:rPr>
              <a:t>человек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6280" y="257403"/>
            <a:ext cx="9970770" cy="144145"/>
          </a:xfrm>
          <a:custGeom>
            <a:avLst/>
            <a:gdLst/>
            <a:ahLst/>
            <a:cxnLst/>
            <a:rect l="l" t="t" r="r" b="b"/>
            <a:pathLst>
              <a:path w="9970770" h="144145">
                <a:moveTo>
                  <a:pt x="0" y="144005"/>
                </a:moveTo>
                <a:lnTo>
                  <a:pt x="9970223" y="144005"/>
                </a:lnTo>
                <a:lnTo>
                  <a:pt x="9970223" y="0"/>
                </a:lnTo>
                <a:lnTo>
                  <a:pt x="0" y="0"/>
                </a:lnTo>
                <a:lnTo>
                  <a:pt x="0" y="144005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05901" y="5879871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5" h="141604">
                <a:moveTo>
                  <a:pt x="141224" y="141223"/>
                </a:moveTo>
                <a:lnTo>
                  <a:pt x="0" y="141223"/>
                </a:lnTo>
                <a:lnTo>
                  <a:pt x="0" y="0"/>
                </a:lnTo>
                <a:lnTo>
                  <a:pt x="141224" y="0"/>
                </a:lnTo>
                <a:lnTo>
                  <a:pt x="141224" y="141223"/>
                </a:lnTo>
                <a:close/>
              </a:path>
            </a:pathLst>
          </a:custGeom>
          <a:solidFill>
            <a:srgbClr val="4997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35853" y="5888716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5" h="141604">
                <a:moveTo>
                  <a:pt x="141224" y="141223"/>
                </a:moveTo>
                <a:lnTo>
                  <a:pt x="0" y="141223"/>
                </a:lnTo>
                <a:lnTo>
                  <a:pt x="0" y="0"/>
                </a:lnTo>
                <a:lnTo>
                  <a:pt x="141224" y="0"/>
                </a:lnTo>
                <a:lnTo>
                  <a:pt x="141224" y="141223"/>
                </a:lnTo>
                <a:close/>
              </a:path>
            </a:pathLst>
          </a:custGeom>
          <a:solidFill>
            <a:srgbClr val="6FB5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503671" y="5842749"/>
            <a:ext cx="3536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solidFill>
                  <a:srgbClr val="231F20"/>
                </a:solidFill>
                <a:latin typeface="Calibri"/>
                <a:cs typeface="Calibri"/>
              </a:rPr>
              <a:t>Факт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1391" y="5661215"/>
            <a:ext cx="2368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45" dirty="0">
                <a:solidFill>
                  <a:srgbClr val="231F20"/>
                </a:solidFill>
                <a:latin typeface="Arial Narrow"/>
                <a:cs typeface="Arial Narrow"/>
              </a:rPr>
              <a:t>2015</a:t>
            </a:r>
            <a:endParaRPr sz="80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04467" y="5661215"/>
            <a:ext cx="2368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50" dirty="0">
                <a:solidFill>
                  <a:srgbClr val="231F20"/>
                </a:solidFill>
                <a:latin typeface="Arial Narrow"/>
                <a:cs typeface="Arial Narrow"/>
              </a:rPr>
              <a:t>2016</a:t>
            </a:r>
            <a:endParaRPr sz="80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44382" y="5621769"/>
            <a:ext cx="567055" cy="429259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42265">
              <a:lnSpc>
                <a:spcPct val="100000"/>
              </a:lnSpc>
              <a:spcBef>
                <a:spcPts val="409"/>
              </a:spcBef>
            </a:pPr>
            <a:r>
              <a:rPr sz="800" i="1" spc="50" dirty="0">
                <a:solidFill>
                  <a:srgbClr val="231F20"/>
                </a:solidFill>
                <a:latin typeface="Arial Narrow"/>
                <a:cs typeface="Arial Narrow"/>
              </a:rPr>
              <a:t>2017</a:t>
            </a:r>
            <a:endParaRPr sz="8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200" spc="10" dirty="0">
                <a:solidFill>
                  <a:srgbClr val="231F20"/>
                </a:solidFill>
                <a:latin typeface="Calibri"/>
                <a:cs typeface="Calibri"/>
              </a:rPr>
              <a:t>План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95074" y="5644217"/>
            <a:ext cx="2368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50" dirty="0">
                <a:solidFill>
                  <a:srgbClr val="231F20"/>
                </a:solidFill>
                <a:latin typeface="Arial Narrow"/>
                <a:cs typeface="Arial Narrow"/>
              </a:rPr>
              <a:t>2018</a:t>
            </a:r>
            <a:endParaRPr sz="800" dirty="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37990" y="5635354"/>
            <a:ext cx="2368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50" dirty="0">
                <a:solidFill>
                  <a:srgbClr val="231F20"/>
                </a:solidFill>
                <a:latin typeface="Arial Narrow"/>
                <a:cs typeface="Arial Narrow"/>
              </a:rPr>
              <a:t>2019</a:t>
            </a:r>
            <a:endParaRPr sz="800" dirty="0">
              <a:latin typeface="Arial Narrow"/>
              <a:cs typeface="Arial Narrow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66285" y="5621070"/>
            <a:ext cx="4499610" cy="0"/>
          </a:xfrm>
          <a:custGeom>
            <a:avLst/>
            <a:gdLst/>
            <a:ahLst/>
            <a:cxnLst/>
            <a:rect l="l" t="t" r="r" b="b"/>
            <a:pathLst>
              <a:path w="4499610">
                <a:moveTo>
                  <a:pt x="0" y="0"/>
                </a:moveTo>
                <a:lnTo>
                  <a:pt x="4499483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40505" y="2181931"/>
            <a:ext cx="467995" cy="3430270"/>
          </a:xfrm>
          <a:custGeom>
            <a:avLst/>
            <a:gdLst/>
            <a:ahLst/>
            <a:cxnLst/>
            <a:rect l="l" t="t" r="r" b="b"/>
            <a:pathLst>
              <a:path w="467995" h="3430270">
                <a:moveTo>
                  <a:pt x="0" y="3430003"/>
                </a:moveTo>
                <a:lnTo>
                  <a:pt x="467880" y="3430003"/>
                </a:lnTo>
                <a:lnTo>
                  <a:pt x="467880" y="0"/>
                </a:lnTo>
                <a:lnTo>
                  <a:pt x="0" y="0"/>
                </a:lnTo>
                <a:lnTo>
                  <a:pt x="0" y="3430003"/>
                </a:lnTo>
                <a:close/>
              </a:path>
            </a:pathLst>
          </a:custGeom>
          <a:solidFill>
            <a:srgbClr val="4997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16267" y="4906492"/>
            <a:ext cx="467995" cy="711835"/>
          </a:xfrm>
          <a:prstGeom prst="rect">
            <a:avLst/>
          </a:prstGeom>
          <a:solidFill>
            <a:srgbClr val="6FB544"/>
          </a:solidFill>
        </p:spPr>
        <p:txBody>
          <a:bodyPr vert="horz" wrap="square" lIns="0" tIns="24765" rIns="0" bIns="0" rtlCol="0">
            <a:spAutoFit/>
          </a:bodyPr>
          <a:lstStyle/>
          <a:p>
            <a:pPr marL="119380">
              <a:lnSpc>
                <a:spcPct val="100000"/>
              </a:lnSpc>
              <a:spcBef>
                <a:spcPts val="195"/>
              </a:spcBef>
            </a:pPr>
            <a:r>
              <a:rPr sz="1800" spc="-105" dirty="0">
                <a:solidFill>
                  <a:srgbClr val="FFFFFF"/>
                </a:solidFill>
                <a:latin typeface="Century Gothic"/>
                <a:cs typeface="Century Gothic"/>
              </a:rPr>
              <a:t>20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fld id="{81D60167-4931-47E6-BA6A-407CBD079E47}" type="slidenum">
              <a:rPr spc="-10" dirty="0"/>
              <a:t>2</a:t>
            </a:fld>
            <a:endParaRPr spc="-10" dirty="0"/>
          </a:p>
        </p:txBody>
      </p:sp>
      <p:sp>
        <p:nvSpPr>
          <p:cNvPr id="22" name="object 22"/>
          <p:cNvSpPr txBox="1"/>
          <p:nvPr/>
        </p:nvSpPr>
        <p:spPr>
          <a:xfrm>
            <a:off x="1588897" y="4263364"/>
            <a:ext cx="467995" cy="1355090"/>
          </a:xfrm>
          <a:prstGeom prst="rect">
            <a:avLst/>
          </a:prstGeom>
          <a:solidFill>
            <a:srgbClr val="6FB544"/>
          </a:solidFill>
        </p:spPr>
        <p:txBody>
          <a:bodyPr vert="horz" wrap="square" lIns="0" tIns="0" rIns="0" bIns="0" rtlCol="0">
            <a:spAutoFit/>
          </a:bodyPr>
          <a:lstStyle/>
          <a:p>
            <a:pPr marL="119380">
              <a:lnSpc>
                <a:spcPts val="2085"/>
              </a:lnSpc>
            </a:pPr>
            <a:r>
              <a:rPr sz="1800" spc="-105" dirty="0">
                <a:solidFill>
                  <a:srgbClr val="FFFFFF"/>
                </a:solidFill>
                <a:latin typeface="Century Gothic"/>
                <a:cs typeface="Century Gothic"/>
              </a:rPr>
              <a:t>38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01588" y="3796095"/>
            <a:ext cx="467995" cy="1813317"/>
          </a:xfrm>
          <a:prstGeom prst="rect">
            <a:avLst/>
          </a:prstGeom>
          <a:solidFill>
            <a:srgbClr val="6FB544"/>
          </a:solidFill>
        </p:spPr>
        <p:txBody>
          <a:bodyPr vert="horz" wrap="square" lIns="0" tIns="2286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80"/>
              </a:spcBef>
            </a:pPr>
            <a:r>
              <a:rPr lang="ru-RU" sz="1800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51</a:t>
            </a:r>
          </a:p>
          <a:p>
            <a:pPr marL="114300">
              <a:lnSpc>
                <a:spcPct val="100000"/>
              </a:lnSpc>
              <a:spcBef>
                <a:spcPts val="180"/>
              </a:spcBef>
            </a:pPr>
            <a:endParaRPr lang="ru-RU" spc="-105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114300">
              <a:lnSpc>
                <a:spcPct val="100000"/>
              </a:lnSpc>
              <a:spcBef>
                <a:spcPts val="180"/>
              </a:spcBef>
            </a:pPr>
            <a:endParaRPr lang="ru-RU" sz="1800" spc="-10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114300">
              <a:lnSpc>
                <a:spcPct val="100000"/>
              </a:lnSpc>
              <a:spcBef>
                <a:spcPts val="180"/>
              </a:spcBef>
            </a:pPr>
            <a:endParaRPr lang="ru-RU" spc="-105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114300">
              <a:lnSpc>
                <a:spcPct val="100000"/>
              </a:lnSpc>
              <a:spcBef>
                <a:spcPts val="180"/>
              </a:spcBef>
            </a:pPr>
            <a:endParaRPr lang="ru-RU" sz="1800" spc="-10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114300">
              <a:lnSpc>
                <a:spcPct val="100000"/>
              </a:lnSpc>
              <a:spcBef>
                <a:spcPts val="180"/>
              </a:spcBef>
            </a:pP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89091" y="2039485"/>
            <a:ext cx="467995" cy="3569970"/>
          </a:xfrm>
          <a:prstGeom prst="rect">
            <a:avLst/>
          </a:prstGeom>
          <a:solidFill>
            <a:srgbClr val="4997C5"/>
          </a:solidFill>
        </p:spPr>
        <p:txBody>
          <a:bodyPr vert="horz" wrap="square" lIns="0" tIns="56515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445"/>
              </a:spcBef>
            </a:pPr>
            <a:r>
              <a:rPr sz="1800" spc="-105" dirty="0">
                <a:solidFill>
                  <a:srgbClr val="FFFFFF"/>
                </a:solidFill>
                <a:latin typeface="Century Gothic"/>
                <a:cs typeface="Century Gothic"/>
              </a:rPr>
              <a:t>100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54169" y="2258058"/>
            <a:ext cx="240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105" dirty="0">
                <a:solidFill>
                  <a:srgbClr val="FFFFFF"/>
                </a:solidFill>
                <a:latin typeface="Century Gothic"/>
                <a:cs typeface="Century Gothic"/>
              </a:rPr>
              <a:t>96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22683" y="2278579"/>
            <a:ext cx="31076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75" smtClean="0">
                <a:solidFill>
                  <a:srgbClr val="231F20"/>
                </a:solidFill>
                <a:latin typeface="Calibri"/>
                <a:cs typeface="Calibri"/>
              </a:rPr>
              <a:t>2015-2016 </a:t>
            </a:r>
            <a:r>
              <a:rPr sz="1400" b="1" spc="5" smtClean="0">
                <a:solidFill>
                  <a:srgbClr val="231F20"/>
                </a:solidFill>
                <a:latin typeface="Calibri"/>
                <a:cs typeface="Calibri"/>
              </a:rPr>
              <a:t>ГОДЫ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90545" y="3493809"/>
            <a:ext cx="10483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75" smtClean="0">
                <a:solidFill>
                  <a:srgbClr val="231F20"/>
                </a:solidFill>
                <a:latin typeface="Calibri"/>
                <a:cs typeface="Calibri"/>
              </a:rPr>
              <a:t>2017</a:t>
            </a:r>
            <a:r>
              <a:rPr sz="1400" b="1" spc="-40" smtClean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b="1" spc="15" smtClean="0">
                <a:solidFill>
                  <a:srgbClr val="231F20"/>
                </a:solidFill>
                <a:latin typeface="Calibri"/>
                <a:cs typeface="Calibri"/>
              </a:rPr>
              <a:t>ГОД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73306" y="2456551"/>
            <a:ext cx="1728470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ts val="1720"/>
              </a:lnSpc>
              <a:spcBef>
                <a:spcPts val="325"/>
              </a:spcBef>
            </a:pPr>
            <a:r>
              <a:rPr sz="5700" b="1" spc="337" baseline="-26315" dirty="0">
                <a:solidFill>
                  <a:srgbClr val="4997C5"/>
                </a:solidFill>
                <a:latin typeface="Calibri"/>
                <a:cs typeface="Calibri"/>
              </a:rPr>
              <a:t>58</a:t>
            </a:r>
            <a:r>
              <a:rPr sz="5700" b="1" spc="-450" baseline="-26315" dirty="0">
                <a:solidFill>
                  <a:srgbClr val="4997C5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4997C5"/>
                </a:solidFill>
                <a:latin typeface="Calibri"/>
                <a:cs typeface="Calibri"/>
              </a:rPr>
              <a:t>населенных</a:t>
            </a:r>
            <a:endParaRPr sz="1600" b="1" dirty="0">
              <a:solidFill>
                <a:srgbClr val="4997C5"/>
              </a:solidFill>
              <a:latin typeface="Calibri"/>
              <a:cs typeface="Calibri"/>
            </a:endParaRPr>
          </a:p>
          <a:p>
            <a:pPr marL="12700" marR="5080">
              <a:lnSpc>
                <a:spcPts val="1720"/>
              </a:lnSpc>
              <a:spcBef>
                <a:spcPts val="325"/>
              </a:spcBef>
            </a:pPr>
            <a:r>
              <a:rPr lang="ru-RU" sz="1600" b="1" dirty="0" smtClean="0">
                <a:solidFill>
                  <a:srgbClr val="4997C5"/>
                </a:solidFill>
                <a:latin typeface="Calibri"/>
                <a:cs typeface="Calibri"/>
              </a:rPr>
              <a:t>             </a:t>
            </a:r>
            <a:r>
              <a:rPr sz="1600" b="1" dirty="0" err="1" smtClean="0">
                <a:solidFill>
                  <a:srgbClr val="4997C5"/>
                </a:solidFill>
                <a:latin typeface="Calibri"/>
                <a:cs typeface="Calibri"/>
              </a:rPr>
              <a:t>пункт</a:t>
            </a:r>
            <a:r>
              <a:rPr lang="ru-RU" sz="1600" b="1" dirty="0" err="1" smtClean="0">
                <a:solidFill>
                  <a:srgbClr val="4997C5"/>
                </a:solidFill>
                <a:latin typeface="Calibri"/>
                <a:cs typeface="Calibri"/>
              </a:rPr>
              <a:t>ов</a:t>
            </a:r>
            <a:endParaRPr sz="1600" b="1" dirty="0">
              <a:solidFill>
                <a:srgbClr val="4997C5"/>
              </a:solidFill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81626" y="2903908"/>
            <a:ext cx="21913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5" dirty="0">
                <a:solidFill>
                  <a:srgbClr val="4997C5"/>
                </a:solidFill>
                <a:latin typeface="Calibri"/>
                <a:cs typeface="Calibri"/>
              </a:rPr>
              <a:t>Более </a:t>
            </a:r>
            <a:r>
              <a:rPr sz="1600" spc="30" dirty="0">
                <a:solidFill>
                  <a:srgbClr val="4997C5"/>
                </a:solidFill>
                <a:latin typeface="Calibri"/>
                <a:cs typeface="Calibri"/>
              </a:rPr>
              <a:t>17,4 </a:t>
            </a:r>
            <a:r>
              <a:rPr sz="1600" spc="-5" dirty="0">
                <a:solidFill>
                  <a:srgbClr val="4997C5"/>
                </a:solidFill>
                <a:latin typeface="Calibri"/>
                <a:cs typeface="Calibri"/>
              </a:rPr>
              <a:t>тыс.</a:t>
            </a:r>
            <a:r>
              <a:rPr sz="1600" spc="75" dirty="0">
                <a:solidFill>
                  <a:srgbClr val="4997C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997C5"/>
                </a:solidFill>
                <a:latin typeface="Calibri"/>
                <a:cs typeface="Calibri"/>
              </a:rPr>
              <a:t>жителей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581626" y="3559794"/>
            <a:ext cx="57277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800" b="1" spc="225" dirty="0" smtClean="0">
                <a:solidFill>
                  <a:srgbClr val="4997C5"/>
                </a:solidFill>
                <a:latin typeface="Calibri"/>
                <a:cs typeface="Calibri"/>
              </a:rPr>
              <a:t>51</a:t>
            </a:r>
            <a:endParaRPr sz="3800" dirty="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69072" y="3640677"/>
            <a:ext cx="1102360" cy="48768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720"/>
              </a:lnSpc>
              <a:spcBef>
                <a:spcPts val="325"/>
              </a:spcBef>
            </a:pPr>
            <a:r>
              <a:rPr sz="1600" b="1" spc="0" dirty="0" err="1" smtClean="0">
                <a:solidFill>
                  <a:srgbClr val="4997C5"/>
                </a:solidFill>
                <a:latin typeface="Calibri"/>
                <a:cs typeface="Calibri"/>
              </a:rPr>
              <a:t>населенны</a:t>
            </a:r>
            <a:r>
              <a:rPr lang="ru-RU" sz="1600" b="1" spc="0" dirty="0" smtClean="0">
                <a:solidFill>
                  <a:srgbClr val="4997C5"/>
                </a:solidFill>
                <a:latin typeface="Calibri"/>
                <a:cs typeface="Calibri"/>
              </a:rPr>
              <a:t>й</a:t>
            </a:r>
            <a:r>
              <a:rPr sz="1600" b="1" spc="0" dirty="0" smtClean="0">
                <a:solidFill>
                  <a:srgbClr val="4997C5"/>
                </a:solidFill>
                <a:latin typeface="Calibri"/>
                <a:cs typeface="Calibri"/>
              </a:rPr>
              <a:t>  </a:t>
            </a:r>
            <a:r>
              <a:rPr sz="1600" b="1" spc="0" dirty="0" err="1" smtClean="0">
                <a:solidFill>
                  <a:srgbClr val="4997C5"/>
                </a:solidFill>
                <a:latin typeface="Calibri"/>
                <a:cs typeface="Calibri"/>
              </a:rPr>
              <a:t>пункт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575498" y="4159094"/>
            <a:ext cx="208026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5" dirty="0" err="1">
                <a:solidFill>
                  <a:srgbClr val="4997C5"/>
                </a:solidFill>
                <a:latin typeface="Calibri"/>
                <a:cs typeface="Calibri"/>
              </a:rPr>
              <a:t>Более</a:t>
            </a:r>
            <a:r>
              <a:rPr sz="1600" spc="5" dirty="0">
                <a:solidFill>
                  <a:srgbClr val="4997C5"/>
                </a:solidFill>
                <a:latin typeface="Calibri"/>
                <a:cs typeface="Calibri"/>
              </a:rPr>
              <a:t> </a:t>
            </a:r>
            <a:r>
              <a:rPr lang="ru-RU" sz="1600" spc="25" dirty="0" smtClean="0">
                <a:solidFill>
                  <a:srgbClr val="4997C5"/>
                </a:solidFill>
                <a:latin typeface="Calibri"/>
                <a:cs typeface="Calibri"/>
              </a:rPr>
              <a:t>15</a:t>
            </a:r>
            <a:r>
              <a:rPr lang="ru-RU" sz="1600" spc="25" dirty="0">
                <a:solidFill>
                  <a:srgbClr val="4997C5"/>
                </a:solidFill>
                <a:latin typeface="Calibri"/>
                <a:cs typeface="Calibri"/>
              </a:rPr>
              <a:t> </a:t>
            </a:r>
            <a:r>
              <a:rPr sz="1600" spc="-5" dirty="0" err="1" smtClean="0">
                <a:solidFill>
                  <a:srgbClr val="4997C5"/>
                </a:solidFill>
                <a:latin typeface="Calibri"/>
                <a:cs typeface="Calibri"/>
              </a:rPr>
              <a:t>тыс</a:t>
            </a:r>
            <a:r>
              <a:rPr sz="1600" spc="-5" dirty="0">
                <a:solidFill>
                  <a:srgbClr val="4997C5"/>
                </a:solidFill>
                <a:latin typeface="Calibri"/>
                <a:cs typeface="Calibri"/>
              </a:rPr>
              <a:t>.</a:t>
            </a:r>
            <a:r>
              <a:rPr sz="1600" spc="90" dirty="0">
                <a:solidFill>
                  <a:srgbClr val="4997C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997C5"/>
                </a:solidFill>
                <a:latin typeface="Calibri"/>
                <a:cs typeface="Calibri"/>
              </a:rPr>
              <a:t>жителей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303" y="504075"/>
            <a:ext cx="1001010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spcBef>
                <a:spcPts val="100"/>
              </a:spcBef>
            </a:pPr>
            <a:r>
              <a:rPr sz="3000" kern="1200" spc="-100" dirty="0">
                <a:solidFill>
                  <a:srgbClr val="007C99"/>
                </a:solidFill>
              </a:rPr>
              <a:t>Мероприятия по обеспечению населения доступом к сети Интернет</a:t>
            </a:r>
          </a:p>
        </p:txBody>
      </p:sp>
      <p:sp>
        <p:nvSpPr>
          <p:cNvPr id="3" name="object 3"/>
          <p:cNvSpPr/>
          <p:nvPr/>
        </p:nvSpPr>
        <p:spPr>
          <a:xfrm>
            <a:off x="366280" y="257416"/>
            <a:ext cx="9970770" cy="144145"/>
          </a:xfrm>
          <a:custGeom>
            <a:avLst/>
            <a:gdLst/>
            <a:ahLst/>
            <a:cxnLst/>
            <a:rect l="l" t="t" r="r" b="b"/>
            <a:pathLst>
              <a:path w="9970770" h="144145">
                <a:moveTo>
                  <a:pt x="0" y="144005"/>
                </a:moveTo>
                <a:lnTo>
                  <a:pt x="9970223" y="144005"/>
                </a:lnTo>
                <a:lnTo>
                  <a:pt x="9970223" y="0"/>
                </a:lnTo>
                <a:lnTo>
                  <a:pt x="0" y="0"/>
                </a:lnTo>
                <a:lnTo>
                  <a:pt x="0" y="144005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129985"/>
            <a:ext cx="10692130" cy="1430020"/>
          </a:xfrm>
          <a:custGeom>
            <a:avLst/>
            <a:gdLst/>
            <a:ahLst/>
            <a:cxnLst/>
            <a:rect l="l" t="t" r="r" b="b"/>
            <a:pathLst>
              <a:path w="10692130" h="1430020">
                <a:moveTo>
                  <a:pt x="0" y="1430020"/>
                </a:moveTo>
                <a:lnTo>
                  <a:pt x="10692003" y="1430020"/>
                </a:lnTo>
                <a:lnTo>
                  <a:pt x="10692003" y="0"/>
                </a:lnTo>
                <a:lnTo>
                  <a:pt x="0" y="0"/>
                </a:lnTo>
                <a:lnTo>
                  <a:pt x="0" y="1430020"/>
                </a:lnTo>
                <a:close/>
              </a:path>
            </a:pathLst>
          </a:custGeom>
          <a:solidFill>
            <a:srgbClr val="6FB5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7303" y="1099096"/>
            <a:ext cx="899420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ru-RU" sz="1800" b="1" spc="0" smtClean="0">
                <a:solidFill>
                  <a:srgbClr val="231F20"/>
                </a:solidFill>
                <a:latin typeface="Calibri"/>
                <a:cs typeface="Calibri"/>
              </a:rPr>
              <a:t>Н</a:t>
            </a:r>
            <a:r>
              <a:rPr sz="1800" b="1" spc="0" smtClean="0">
                <a:solidFill>
                  <a:srgbClr val="231F20"/>
                </a:solidFill>
                <a:latin typeface="Calibri"/>
                <a:cs typeface="Calibri"/>
              </a:rPr>
              <a:t>аселенны</a:t>
            </a:r>
            <a:r>
              <a:rPr lang="ru-RU" sz="1800" b="1" spc="0" smtClean="0">
                <a:solidFill>
                  <a:srgbClr val="231F20"/>
                </a:solidFill>
                <a:latin typeface="Calibri"/>
                <a:cs typeface="Calibri"/>
              </a:rPr>
              <a:t>е</a:t>
            </a:r>
            <a:r>
              <a:rPr sz="1800" b="1" spc="0" smtClean="0">
                <a:solidFill>
                  <a:srgbClr val="231F20"/>
                </a:solidFill>
                <a:latin typeface="Calibri"/>
                <a:cs typeface="Calibri"/>
              </a:rPr>
              <a:t> пункт</a:t>
            </a:r>
            <a:r>
              <a:rPr lang="ru-RU" sz="1800" b="1" spc="0" smtClean="0">
                <a:solidFill>
                  <a:srgbClr val="231F20"/>
                </a:solidFill>
                <a:latin typeface="Calibri"/>
                <a:cs typeface="Calibri"/>
              </a:rPr>
              <a:t>ы</a:t>
            </a:r>
            <a:r>
              <a:rPr sz="1800" b="1" spc="0" smtClean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800" b="1" spc="0" dirty="0">
                <a:solidFill>
                  <a:srgbClr val="231F20"/>
                </a:solidFill>
                <a:latin typeface="Calibri"/>
                <a:cs typeface="Calibri"/>
              </a:rPr>
              <a:t>категории </a:t>
            </a:r>
            <a:r>
              <a:rPr sz="1800" b="1" spc="100">
                <a:solidFill>
                  <a:srgbClr val="231F20"/>
                </a:solidFill>
                <a:latin typeface="Calibri"/>
                <a:cs typeface="Calibri"/>
              </a:rPr>
              <a:t>500-2000</a:t>
            </a:r>
            <a:r>
              <a:rPr sz="1800" b="1" spc="7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ru-RU" sz="1800" b="1" spc="-15" smtClean="0">
                <a:solidFill>
                  <a:srgbClr val="231F20"/>
                </a:solidFill>
                <a:latin typeface="Calibri"/>
                <a:cs typeface="Calibri"/>
              </a:rPr>
              <a:t>человек</a:t>
            </a:r>
            <a:endParaRPr lang="ru-RU" dirty="0"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834108" y="5879884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5" h="141604">
                <a:moveTo>
                  <a:pt x="141224" y="141224"/>
                </a:moveTo>
                <a:lnTo>
                  <a:pt x="0" y="141224"/>
                </a:lnTo>
                <a:lnTo>
                  <a:pt x="0" y="0"/>
                </a:lnTo>
                <a:lnTo>
                  <a:pt x="141224" y="0"/>
                </a:lnTo>
                <a:lnTo>
                  <a:pt x="141224" y="141224"/>
                </a:lnTo>
                <a:close/>
              </a:path>
            </a:pathLst>
          </a:custGeom>
          <a:solidFill>
            <a:srgbClr val="4997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61717" y="5879884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5" h="141604">
                <a:moveTo>
                  <a:pt x="141224" y="141224"/>
                </a:moveTo>
                <a:lnTo>
                  <a:pt x="0" y="141224"/>
                </a:lnTo>
                <a:lnTo>
                  <a:pt x="0" y="0"/>
                </a:lnTo>
                <a:lnTo>
                  <a:pt x="141224" y="0"/>
                </a:lnTo>
                <a:lnTo>
                  <a:pt x="141224" y="141224"/>
                </a:lnTo>
                <a:close/>
              </a:path>
            </a:pathLst>
          </a:custGeom>
          <a:solidFill>
            <a:srgbClr val="6FB5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6910" y="5621070"/>
            <a:ext cx="3014980" cy="0"/>
          </a:xfrm>
          <a:custGeom>
            <a:avLst/>
            <a:gdLst/>
            <a:ahLst/>
            <a:cxnLst/>
            <a:rect l="l" t="t" r="r" b="b"/>
            <a:pathLst>
              <a:path w="3014979">
                <a:moveTo>
                  <a:pt x="0" y="0"/>
                </a:moveTo>
                <a:lnTo>
                  <a:pt x="3014662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19351" y="5621769"/>
            <a:ext cx="814069" cy="175688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800" i="1" spc="50" dirty="0" smtClean="0">
                <a:solidFill>
                  <a:srgbClr val="231F20"/>
                </a:solidFill>
                <a:latin typeface="Arial Narrow"/>
                <a:cs typeface="Arial Narrow"/>
              </a:rPr>
              <a:t>2017-2018</a:t>
            </a:r>
            <a:endParaRPr sz="800" dirty="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27022" y="3373589"/>
            <a:ext cx="467995" cy="836126"/>
          </a:xfrm>
          <a:prstGeom prst="rect">
            <a:avLst/>
          </a:prstGeom>
          <a:solidFill>
            <a:srgbClr val="4997C5"/>
          </a:solidFill>
        </p:spPr>
        <p:txBody>
          <a:bodyPr vert="horz" wrap="square" lIns="0" tIns="5080" rIns="0" bIns="0" rtlCol="0">
            <a:spAutoFit/>
          </a:bodyPr>
          <a:lstStyle/>
          <a:p>
            <a:pPr marL="27305">
              <a:lnSpc>
                <a:spcPct val="100000"/>
              </a:lnSpc>
              <a:spcBef>
                <a:spcPts val="40"/>
              </a:spcBef>
            </a:pPr>
            <a:r>
              <a:rPr lang="ru-RU" spc="-1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pc="-17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800" spc="-175" dirty="0" smtClean="0">
                <a:solidFill>
                  <a:srgbClr val="FFFFFF"/>
                </a:solidFill>
                <a:latin typeface="Century Gothic"/>
                <a:cs typeface="Century Gothic"/>
              </a:rPr>
              <a:t>17</a:t>
            </a:r>
          </a:p>
          <a:p>
            <a:pPr marL="27305">
              <a:lnSpc>
                <a:spcPct val="100000"/>
              </a:lnSpc>
              <a:spcBef>
                <a:spcPts val="40"/>
              </a:spcBef>
            </a:pPr>
            <a:endParaRPr lang="ru-RU" spc="-175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27305">
              <a:lnSpc>
                <a:spcPct val="100000"/>
              </a:lnSpc>
              <a:spcBef>
                <a:spcPts val="40"/>
              </a:spcBef>
            </a:pP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87678" y="5623609"/>
            <a:ext cx="849649" cy="175688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07340">
              <a:spcBef>
                <a:spcPts val="409"/>
              </a:spcBef>
            </a:pPr>
            <a:r>
              <a:rPr lang="ru-RU" sz="800" i="1" spc="50" dirty="0" smtClean="0">
                <a:solidFill>
                  <a:srgbClr val="231F20"/>
                </a:solidFill>
                <a:latin typeface="Arial Narrow"/>
                <a:cs typeface="Arial Narrow"/>
              </a:rPr>
              <a:t>2019-</a:t>
            </a:r>
            <a:r>
              <a:rPr sz="800" i="1" spc="50" dirty="0" smtClean="0">
                <a:solidFill>
                  <a:srgbClr val="231F20"/>
                </a:solidFill>
                <a:latin typeface="Arial Narrow"/>
                <a:cs typeface="Arial Narrow"/>
              </a:rPr>
              <a:t>2020</a:t>
            </a:r>
            <a:endParaRPr sz="800" dirty="0">
              <a:latin typeface="Arial Narrow"/>
              <a:cs typeface="Arial Narrow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336488" y="2039073"/>
            <a:ext cx="467995" cy="3573145"/>
          </a:xfrm>
          <a:custGeom>
            <a:avLst/>
            <a:gdLst/>
            <a:ahLst/>
            <a:cxnLst/>
            <a:rect l="l" t="t" r="r" b="b"/>
            <a:pathLst>
              <a:path w="467995" h="3573145">
                <a:moveTo>
                  <a:pt x="0" y="3572916"/>
                </a:moveTo>
                <a:lnTo>
                  <a:pt x="467880" y="3572916"/>
                </a:lnTo>
                <a:lnTo>
                  <a:pt x="467880" y="0"/>
                </a:lnTo>
                <a:lnTo>
                  <a:pt x="0" y="0"/>
                </a:lnTo>
                <a:lnTo>
                  <a:pt x="0" y="3572916"/>
                </a:lnTo>
                <a:close/>
              </a:path>
            </a:pathLst>
          </a:custGeom>
          <a:solidFill>
            <a:srgbClr val="4997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421600" y="2073782"/>
            <a:ext cx="240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6</a:t>
            </a:r>
            <a:r>
              <a:rPr lang="ru-RU" sz="1800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149333" y="6375233"/>
            <a:ext cx="581660" cy="569595"/>
          </a:xfrm>
          <a:custGeom>
            <a:avLst/>
            <a:gdLst/>
            <a:ahLst/>
            <a:cxnLst/>
            <a:rect l="l" t="t" r="r" b="b"/>
            <a:pathLst>
              <a:path w="581660" h="569595">
                <a:moveTo>
                  <a:pt x="581088" y="0"/>
                </a:moveTo>
                <a:lnTo>
                  <a:pt x="0" y="0"/>
                </a:lnTo>
                <a:lnTo>
                  <a:pt x="0" y="569353"/>
                </a:lnTo>
                <a:lnTo>
                  <a:pt x="581088" y="569353"/>
                </a:lnTo>
                <a:lnTo>
                  <a:pt x="581088" y="510425"/>
                </a:lnTo>
                <a:lnTo>
                  <a:pt x="60134" y="510425"/>
                </a:lnTo>
                <a:lnTo>
                  <a:pt x="60134" y="58940"/>
                </a:lnTo>
                <a:lnTo>
                  <a:pt x="520993" y="58940"/>
                </a:lnTo>
                <a:lnTo>
                  <a:pt x="581088" y="50"/>
                </a:lnTo>
                <a:close/>
              </a:path>
              <a:path w="581660" h="569595">
                <a:moveTo>
                  <a:pt x="581088" y="294500"/>
                </a:moveTo>
                <a:lnTo>
                  <a:pt x="520928" y="353428"/>
                </a:lnTo>
                <a:lnTo>
                  <a:pt x="520928" y="510425"/>
                </a:lnTo>
                <a:lnTo>
                  <a:pt x="581088" y="510425"/>
                </a:lnTo>
                <a:lnTo>
                  <a:pt x="581088" y="294500"/>
                </a:lnTo>
                <a:close/>
              </a:path>
              <a:path w="581660" h="569595">
                <a:moveTo>
                  <a:pt x="520993" y="58940"/>
                </a:moveTo>
                <a:close/>
              </a:path>
            </a:pathLst>
          </a:custGeom>
          <a:solidFill>
            <a:srgbClr val="FFFFFF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71786" y="6346244"/>
            <a:ext cx="638810" cy="472440"/>
          </a:xfrm>
          <a:custGeom>
            <a:avLst/>
            <a:gdLst/>
            <a:ahLst/>
            <a:cxnLst/>
            <a:rect l="l" t="t" r="r" b="b"/>
            <a:pathLst>
              <a:path w="638810" h="472440">
                <a:moveTo>
                  <a:pt x="87160" y="147650"/>
                </a:moveTo>
                <a:lnTo>
                  <a:pt x="0" y="233070"/>
                </a:lnTo>
                <a:lnTo>
                  <a:pt x="243928" y="472046"/>
                </a:lnTo>
                <a:lnTo>
                  <a:pt x="418241" y="301256"/>
                </a:lnTo>
                <a:lnTo>
                  <a:pt x="243928" y="301256"/>
                </a:lnTo>
                <a:lnTo>
                  <a:pt x="87160" y="147650"/>
                </a:lnTo>
                <a:close/>
              </a:path>
              <a:path w="638810" h="472440">
                <a:moveTo>
                  <a:pt x="551345" y="0"/>
                </a:moveTo>
                <a:lnTo>
                  <a:pt x="243928" y="301256"/>
                </a:lnTo>
                <a:lnTo>
                  <a:pt x="418241" y="301256"/>
                </a:lnTo>
                <a:lnTo>
                  <a:pt x="638530" y="85420"/>
                </a:lnTo>
                <a:lnTo>
                  <a:pt x="5513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798453" y="2225452"/>
            <a:ext cx="471993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35" dirty="0">
                <a:solidFill>
                  <a:srgbClr val="231F20"/>
                </a:solidFill>
                <a:latin typeface="Calibri"/>
                <a:cs typeface="Calibri"/>
              </a:rPr>
              <a:t>В </a:t>
            </a:r>
            <a:r>
              <a:rPr sz="1400" b="1" spc="40" dirty="0">
                <a:solidFill>
                  <a:srgbClr val="231F20"/>
                </a:solidFill>
                <a:latin typeface="Calibri"/>
                <a:cs typeface="Calibri"/>
              </a:rPr>
              <a:t>РЕЗУЛЬТАТЕ </a:t>
            </a:r>
            <a:r>
              <a:rPr lang="ru-RU" sz="1400" b="1" spc="15" dirty="0" smtClean="0">
                <a:solidFill>
                  <a:srgbClr val="231F20"/>
                </a:solidFill>
                <a:latin typeface="Calibri"/>
                <a:cs typeface="Calibri"/>
              </a:rPr>
              <a:t>ПОДЛЮЧЕНИЯ БОЛЬНИЦ И ФАПОВ 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83227" y="6298368"/>
            <a:ext cx="3463290" cy="29400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Широкополосный 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доступ </a:t>
            </a:r>
            <a:r>
              <a:rPr sz="1600" spc="30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600" spc="-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сети 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Интернет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58348" y="6503506"/>
            <a:ext cx="855980" cy="56261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600" spc="120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3250" b="1" spc="200" dirty="0">
                <a:solidFill>
                  <a:srgbClr val="FFFFFF"/>
                </a:solidFill>
                <a:latin typeface="Calibri"/>
                <a:cs typeface="Calibri"/>
              </a:rPr>
              <a:t>240</a:t>
            </a:r>
            <a:endParaRPr sz="32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48349" y="6503506"/>
            <a:ext cx="1028065" cy="56261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600" spc="-80" dirty="0">
                <a:solidFill>
                  <a:srgbClr val="FFFFFF"/>
                </a:solidFill>
                <a:latin typeface="Calibri"/>
                <a:cs typeface="Calibri"/>
              </a:rPr>
              <a:t>дл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sz="3250" b="1" spc="200" dirty="0">
                <a:solidFill>
                  <a:srgbClr val="FFFFFF"/>
                </a:solidFill>
                <a:latin typeface="Calibri"/>
                <a:cs typeface="Calibri"/>
              </a:rPr>
              <a:t>162</a:t>
            </a:r>
            <a:endParaRPr sz="32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83227" y="6932052"/>
            <a:ext cx="1708150" cy="29400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населенных</a:t>
            </a:r>
            <a:r>
              <a:rPr sz="16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пунктах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444970" y="6932052"/>
            <a:ext cx="1082040" cy="29400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тыс.</a:t>
            </a:r>
            <a:r>
              <a:rPr sz="16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жителей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fld id="{81D60167-4931-47E6-BA6A-407CBD079E47}" type="slidenum">
              <a:rPr spc="-10" dirty="0"/>
              <a:t>3</a:t>
            </a:fld>
            <a:endParaRPr spc="-10" dirty="0"/>
          </a:p>
        </p:txBody>
      </p:sp>
      <p:sp>
        <p:nvSpPr>
          <p:cNvPr id="21" name="object 21"/>
          <p:cNvSpPr txBox="1"/>
          <p:nvPr/>
        </p:nvSpPr>
        <p:spPr>
          <a:xfrm>
            <a:off x="4798453" y="2409956"/>
            <a:ext cx="358521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35" dirty="0" smtClean="0">
                <a:solidFill>
                  <a:srgbClr val="231F20"/>
                </a:solidFill>
                <a:latin typeface="Calibri"/>
                <a:cs typeface="Calibri"/>
              </a:rPr>
              <a:t>В</a:t>
            </a:r>
            <a:r>
              <a:rPr sz="1400" b="1" spc="35" dirty="0" smtClean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b="1" spc="75" dirty="0">
                <a:solidFill>
                  <a:srgbClr val="231F20"/>
                </a:solidFill>
                <a:latin typeface="Calibri"/>
                <a:cs typeface="Calibri"/>
              </a:rPr>
              <a:t>2017 </a:t>
            </a:r>
            <a:r>
              <a:rPr sz="1400" b="1" spc="15" dirty="0" smtClean="0">
                <a:solidFill>
                  <a:srgbClr val="231F20"/>
                </a:solidFill>
                <a:latin typeface="Calibri"/>
                <a:cs typeface="Calibri"/>
              </a:rPr>
              <a:t>ГОДУ</a:t>
            </a:r>
            <a:r>
              <a:rPr lang="ru-RU" sz="1400" b="1" spc="15" dirty="0" smtClean="0">
                <a:solidFill>
                  <a:srgbClr val="231F20"/>
                </a:solidFill>
                <a:latin typeface="Calibri"/>
                <a:cs typeface="Calibri"/>
              </a:rPr>
              <a:t> ИНТЕРНЕТОМ</a:t>
            </a:r>
            <a:r>
              <a:rPr sz="1400" b="1" spc="-35" dirty="0" smtClean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b="1" spc="25" dirty="0">
                <a:solidFill>
                  <a:srgbClr val="231F20"/>
                </a:solidFill>
                <a:latin typeface="Calibri"/>
                <a:cs typeface="Calibri"/>
              </a:rPr>
              <a:t>ОБЕСПЕЧЕНЫ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87156" y="3676289"/>
            <a:ext cx="47199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67105">
              <a:lnSpc>
                <a:spcPct val="100000"/>
              </a:lnSpc>
              <a:spcBef>
                <a:spcPts val="100"/>
              </a:spcBef>
            </a:pPr>
            <a:r>
              <a:rPr sz="1400" b="1" spc="35" dirty="0">
                <a:solidFill>
                  <a:srgbClr val="231F20"/>
                </a:solidFill>
                <a:latin typeface="Calibri"/>
                <a:cs typeface="Calibri"/>
              </a:rPr>
              <a:t>В </a:t>
            </a:r>
            <a:r>
              <a:rPr sz="1400" b="1" spc="75" dirty="0" smtClean="0">
                <a:solidFill>
                  <a:srgbClr val="231F20"/>
                </a:solidFill>
                <a:latin typeface="Calibri"/>
                <a:cs typeface="Calibri"/>
              </a:rPr>
              <a:t>2018 </a:t>
            </a:r>
            <a:r>
              <a:rPr sz="1400" b="1" spc="25" smtClean="0">
                <a:solidFill>
                  <a:srgbClr val="231F20"/>
                </a:solidFill>
                <a:latin typeface="Calibri"/>
                <a:cs typeface="Calibri"/>
              </a:rPr>
              <a:t>ГОД</a:t>
            </a:r>
            <a:r>
              <a:rPr lang="ru-RU" sz="1400" b="1" spc="25" smtClean="0">
                <a:solidFill>
                  <a:srgbClr val="231F20"/>
                </a:solidFill>
                <a:latin typeface="Calibri"/>
                <a:cs typeface="Calibri"/>
              </a:rPr>
              <a:t>У </a:t>
            </a:r>
            <a:endParaRPr lang="ru-RU" sz="1400" b="1" spc="50" smtClean="0">
              <a:solidFill>
                <a:srgbClr val="231F20"/>
              </a:solidFill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71281" y="2296835"/>
            <a:ext cx="2894571" cy="598112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358140" marR="5080" indent="-346075">
              <a:lnSpc>
                <a:spcPct val="72900"/>
              </a:lnSpc>
              <a:spcBef>
                <a:spcPts val="1335"/>
              </a:spcBef>
            </a:pPr>
            <a:r>
              <a:rPr lang="ru-RU" sz="5700" b="1" spc="337" baseline="-26315" dirty="0" smtClean="0">
                <a:solidFill>
                  <a:srgbClr val="4997C5"/>
                </a:solidFill>
                <a:latin typeface="Calibri"/>
                <a:cs typeface="Calibri"/>
              </a:rPr>
              <a:t>30</a:t>
            </a:r>
            <a:r>
              <a:rPr sz="5700" b="1" spc="-547" baseline="-26315" dirty="0" smtClean="0">
                <a:solidFill>
                  <a:srgbClr val="4997C5"/>
                </a:solidFill>
                <a:latin typeface="Calibri"/>
                <a:cs typeface="Calibri"/>
              </a:rPr>
              <a:t> </a:t>
            </a:r>
            <a:r>
              <a:rPr sz="1600" b="1" spc="0" dirty="0" err="1" smtClean="0">
                <a:solidFill>
                  <a:srgbClr val="4997C5"/>
                </a:solidFill>
                <a:latin typeface="Calibri"/>
                <a:cs typeface="Calibri"/>
              </a:rPr>
              <a:t>населенных</a:t>
            </a:r>
            <a:r>
              <a:rPr lang="ru-RU" sz="1600" b="1" spc="0" dirty="0" smtClean="0">
                <a:solidFill>
                  <a:srgbClr val="4997C5"/>
                </a:solidFill>
                <a:latin typeface="Calibri"/>
                <a:cs typeface="Calibri"/>
              </a:rPr>
              <a:t> пунктов</a:t>
            </a:r>
            <a:r>
              <a:rPr sz="1600" b="1" spc="0" dirty="0" smtClean="0">
                <a:solidFill>
                  <a:srgbClr val="4997C5"/>
                </a:solidFill>
                <a:latin typeface="Calibri"/>
                <a:cs typeface="Calibri"/>
              </a:rPr>
              <a:t>  </a:t>
            </a:r>
            <a:r>
              <a:rPr lang="ru-RU" sz="1600" b="1" spc="0" dirty="0" smtClean="0">
                <a:solidFill>
                  <a:srgbClr val="4997C5"/>
                </a:solidFill>
                <a:latin typeface="Calibri"/>
                <a:cs typeface="Calibri"/>
              </a:rPr>
              <a:t>                        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771281" y="2961966"/>
            <a:ext cx="20802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5" dirty="0" err="1">
                <a:solidFill>
                  <a:srgbClr val="4997C5"/>
                </a:solidFill>
                <a:latin typeface="Calibri"/>
                <a:cs typeface="Calibri"/>
              </a:rPr>
              <a:t>Более</a:t>
            </a:r>
            <a:r>
              <a:rPr sz="1600" spc="5" dirty="0">
                <a:solidFill>
                  <a:srgbClr val="4997C5"/>
                </a:solidFill>
                <a:latin typeface="Calibri"/>
                <a:cs typeface="Calibri"/>
              </a:rPr>
              <a:t> </a:t>
            </a:r>
            <a:r>
              <a:rPr lang="ru-RU" sz="1600" spc="25" dirty="0" smtClean="0">
                <a:solidFill>
                  <a:srgbClr val="4997C5"/>
                </a:solidFill>
                <a:latin typeface="Calibri"/>
                <a:cs typeface="Calibri"/>
              </a:rPr>
              <a:t>18</a:t>
            </a:r>
            <a:r>
              <a:rPr sz="1600" spc="25" dirty="0" smtClean="0">
                <a:solidFill>
                  <a:srgbClr val="4997C5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997C5"/>
                </a:solidFill>
                <a:latin typeface="Calibri"/>
                <a:cs typeface="Calibri"/>
              </a:rPr>
              <a:t>тыс.</a:t>
            </a:r>
            <a:r>
              <a:rPr sz="1600" spc="90" dirty="0">
                <a:solidFill>
                  <a:srgbClr val="4997C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997C5"/>
                </a:solidFill>
                <a:latin typeface="Calibri"/>
                <a:cs typeface="Calibri"/>
              </a:rPr>
              <a:t>жителей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57468" y="3729317"/>
            <a:ext cx="57277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800" b="1" spc="225" dirty="0" smtClean="0">
                <a:solidFill>
                  <a:srgbClr val="4997C5"/>
                </a:solidFill>
                <a:latin typeface="Calibri"/>
                <a:cs typeface="Calibri"/>
              </a:rPr>
              <a:t>17</a:t>
            </a:r>
            <a:endParaRPr sz="38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52558" y="3843109"/>
            <a:ext cx="2432902" cy="259686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720"/>
              </a:lnSpc>
              <a:spcBef>
                <a:spcPts val="325"/>
              </a:spcBef>
            </a:pPr>
            <a:r>
              <a:rPr sz="1600" b="1" spc="-5" dirty="0" err="1" smtClean="0">
                <a:solidFill>
                  <a:srgbClr val="4997C5"/>
                </a:solidFill>
                <a:latin typeface="Calibri"/>
                <a:cs typeface="Calibri"/>
              </a:rPr>
              <a:t>населенны</a:t>
            </a:r>
            <a:r>
              <a:rPr lang="ru-RU" sz="1600" b="1" spc="-5" dirty="0" smtClean="0">
                <a:solidFill>
                  <a:srgbClr val="4997C5"/>
                </a:solidFill>
                <a:latin typeface="Calibri"/>
                <a:cs typeface="Calibri"/>
              </a:rPr>
              <a:t>х</a:t>
            </a:r>
            <a:r>
              <a:rPr sz="1600" b="1" spc="-5" dirty="0" smtClean="0">
                <a:solidFill>
                  <a:srgbClr val="4997C5"/>
                </a:solidFill>
                <a:latin typeface="Calibri"/>
                <a:cs typeface="Calibri"/>
              </a:rPr>
              <a:t>  </a:t>
            </a:r>
            <a:r>
              <a:rPr sz="1600" b="1" spc="0" dirty="0" err="1" smtClean="0">
                <a:solidFill>
                  <a:srgbClr val="4997C5"/>
                </a:solidFill>
                <a:latin typeface="Calibri"/>
                <a:cs typeface="Calibri"/>
              </a:rPr>
              <a:t>пункт</a:t>
            </a:r>
            <a:r>
              <a:rPr lang="ru-RU" sz="1600" b="1" spc="0" dirty="0" err="1" smtClean="0">
                <a:solidFill>
                  <a:srgbClr val="4997C5"/>
                </a:solidFill>
                <a:latin typeface="Calibri"/>
                <a:cs typeface="Calibri"/>
              </a:rPr>
              <a:t>ов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60925" y="4177177"/>
            <a:ext cx="21913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5" dirty="0" err="1">
                <a:solidFill>
                  <a:srgbClr val="4997C5"/>
                </a:solidFill>
                <a:latin typeface="Calibri"/>
                <a:cs typeface="Calibri"/>
              </a:rPr>
              <a:t>Более</a:t>
            </a:r>
            <a:r>
              <a:rPr sz="1600" spc="5" dirty="0">
                <a:solidFill>
                  <a:srgbClr val="4997C5"/>
                </a:solidFill>
                <a:latin typeface="Calibri"/>
                <a:cs typeface="Calibri"/>
              </a:rPr>
              <a:t> </a:t>
            </a:r>
            <a:r>
              <a:rPr lang="ru-RU" sz="1600" spc="30" dirty="0" smtClean="0">
                <a:solidFill>
                  <a:srgbClr val="4997C5"/>
                </a:solidFill>
                <a:latin typeface="Calibri"/>
                <a:cs typeface="Calibri"/>
              </a:rPr>
              <a:t>1</a:t>
            </a:r>
            <a:r>
              <a:rPr sz="1600" spc="30" dirty="0" smtClean="0">
                <a:solidFill>
                  <a:srgbClr val="4997C5"/>
                </a:solidFill>
                <a:latin typeface="Calibri"/>
                <a:cs typeface="Calibri"/>
              </a:rPr>
              <a:t>0 </a:t>
            </a:r>
            <a:r>
              <a:rPr sz="1600" spc="-5" dirty="0">
                <a:solidFill>
                  <a:srgbClr val="4997C5"/>
                </a:solidFill>
                <a:latin typeface="Calibri"/>
                <a:cs typeface="Calibri"/>
              </a:rPr>
              <a:t>тыс.</a:t>
            </a:r>
            <a:r>
              <a:rPr sz="1600" spc="75" dirty="0">
                <a:solidFill>
                  <a:srgbClr val="4997C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997C5"/>
                </a:solidFill>
                <a:latin typeface="Calibri"/>
                <a:cs typeface="Calibri"/>
              </a:rPr>
              <a:t>жителей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5" name="Правая фигурная скобка 34"/>
          <p:cNvSpPr/>
          <p:nvPr/>
        </p:nvSpPr>
        <p:spPr>
          <a:xfrm rot="10800000">
            <a:off x="1278142" y="3382735"/>
            <a:ext cx="208991" cy="220800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object 25"/>
          <p:cNvSpPr txBox="1"/>
          <p:nvPr/>
        </p:nvSpPr>
        <p:spPr>
          <a:xfrm>
            <a:off x="997587" y="4333837"/>
            <a:ext cx="240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pc="-105" dirty="0">
                <a:latin typeface="Century Gothic"/>
                <a:cs typeface="Century Gothic"/>
              </a:rPr>
              <a:t>4</a:t>
            </a:r>
            <a:r>
              <a:rPr lang="ru-RU" spc="-105" dirty="0" smtClean="0">
                <a:latin typeface="Century Gothic"/>
                <a:cs typeface="Century Gothic"/>
              </a:rPr>
              <a:t>7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19683" y="4224363"/>
            <a:ext cx="467995" cy="1386918"/>
          </a:xfrm>
          <a:prstGeom prst="rect">
            <a:avLst/>
          </a:prstGeom>
          <a:solidFill>
            <a:srgbClr val="6FB544"/>
          </a:solidFill>
        </p:spPr>
        <p:txBody>
          <a:bodyPr vert="horz" wrap="square" lIns="0" tIns="19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lang="ru-RU" sz="1800" spc="-20" dirty="0" smtClean="0">
                <a:solidFill>
                  <a:srgbClr val="FFFFFF"/>
                </a:solidFill>
                <a:latin typeface="Century Gothic"/>
                <a:cs typeface="Century Gothic"/>
              </a:rPr>
              <a:t>30</a:t>
            </a: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endParaRPr lang="ru-RU" spc="-2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endParaRPr lang="ru-RU" sz="1800" spc="-2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endParaRPr lang="ru-RU" spc="-20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endParaRPr lang="ru-RU" sz="1800" spc="-20" dirty="0" smtClean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632519" y="5826141"/>
            <a:ext cx="5152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lang="ru-RU" sz="1200" spc="10" dirty="0">
                <a:solidFill>
                  <a:srgbClr val="231F20"/>
                </a:solidFill>
                <a:latin typeface="Calibri"/>
                <a:cs typeface="Calibri"/>
              </a:rPr>
              <a:t>Факт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920444" y="5816390"/>
            <a:ext cx="5328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465"/>
              </a:spcBef>
            </a:pPr>
            <a:r>
              <a:rPr lang="ru-RU" sz="1200" spc="10" dirty="0">
                <a:solidFill>
                  <a:srgbClr val="231F20"/>
                </a:solidFill>
                <a:latin typeface="Calibri"/>
                <a:cs typeface="Calibri"/>
              </a:rPr>
              <a:t>План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70" y="5757848"/>
            <a:ext cx="10692130" cy="1812218"/>
          </a:xfrm>
          <a:custGeom>
            <a:avLst/>
            <a:gdLst/>
            <a:ahLst/>
            <a:cxnLst/>
            <a:rect l="l" t="t" r="r" b="b"/>
            <a:pathLst>
              <a:path w="10692130" h="2046604">
                <a:moveTo>
                  <a:pt x="0" y="2046262"/>
                </a:moveTo>
                <a:lnTo>
                  <a:pt x="10692003" y="2046262"/>
                </a:lnTo>
                <a:lnTo>
                  <a:pt x="10692003" y="0"/>
                </a:lnTo>
                <a:lnTo>
                  <a:pt x="0" y="0"/>
                </a:lnTo>
                <a:lnTo>
                  <a:pt x="0" y="2046262"/>
                </a:lnTo>
                <a:close/>
              </a:path>
            </a:pathLst>
          </a:custGeom>
          <a:solidFill>
            <a:srgbClr val="6FB5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7309" y="1099096"/>
            <a:ext cx="588134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800" b="1" spc="-10" dirty="0" smtClean="0">
                <a:solidFill>
                  <a:srgbClr val="231F20"/>
                </a:solidFill>
                <a:latin typeface="Calibri"/>
                <a:cs typeface="Calibri"/>
              </a:rPr>
              <a:t>Высокоскоростной Интернет для </a:t>
            </a:r>
            <a:r>
              <a:rPr sz="1800" b="1" spc="0" dirty="0" err="1" smtClean="0">
                <a:solidFill>
                  <a:srgbClr val="231F20"/>
                </a:solidFill>
                <a:latin typeface="Calibri"/>
                <a:cs typeface="Calibri"/>
              </a:rPr>
              <a:t>социальных</a:t>
            </a:r>
            <a:r>
              <a:rPr sz="1800" b="1" spc="0" dirty="0" smtClean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800" b="1" dirty="0" err="1" smtClean="0">
                <a:solidFill>
                  <a:srgbClr val="231F20"/>
                </a:solidFill>
                <a:latin typeface="Calibri"/>
                <a:cs typeface="Calibri"/>
              </a:rPr>
              <a:t>объектов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7303" y="504075"/>
            <a:ext cx="9984362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sz="3000" kern="1200" spc="-100" dirty="0">
                <a:solidFill>
                  <a:srgbClr val="007C99"/>
                </a:solidFill>
              </a:rPr>
              <a:t>Мероприятия по </a:t>
            </a:r>
            <a:r>
              <a:rPr sz="3000" kern="1200" spc="-100" dirty="0" err="1">
                <a:solidFill>
                  <a:srgbClr val="007C99"/>
                </a:solidFill>
              </a:rPr>
              <a:t>подключению</a:t>
            </a:r>
            <a:r>
              <a:rPr sz="3000" kern="1200" spc="-100" dirty="0">
                <a:solidFill>
                  <a:srgbClr val="007C99"/>
                </a:solidFill>
              </a:rPr>
              <a:t> </a:t>
            </a:r>
            <a:r>
              <a:rPr sz="3000" kern="1200" spc="-100" dirty="0" smtClean="0">
                <a:solidFill>
                  <a:srgbClr val="007C99"/>
                </a:solidFill>
              </a:rPr>
              <a:t>к</a:t>
            </a:r>
            <a:r>
              <a:rPr lang="ru-RU" sz="3000" kern="1200" spc="-100" dirty="0" smtClean="0">
                <a:solidFill>
                  <a:srgbClr val="007C99"/>
                </a:solidFill>
              </a:rPr>
              <a:t> сети</a:t>
            </a:r>
            <a:r>
              <a:rPr sz="3000" kern="1200" spc="-100" dirty="0" smtClean="0">
                <a:solidFill>
                  <a:srgbClr val="007C99"/>
                </a:solidFill>
              </a:rPr>
              <a:t> </a:t>
            </a:r>
            <a:r>
              <a:rPr sz="3000" kern="1200" spc="-100" dirty="0">
                <a:solidFill>
                  <a:srgbClr val="007C99"/>
                </a:solidFill>
              </a:rPr>
              <a:t>Интернет социальных учреждений</a:t>
            </a:r>
          </a:p>
        </p:txBody>
      </p:sp>
      <p:sp>
        <p:nvSpPr>
          <p:cNvPr id="5" name="object 5"/>
          <p:cNvSpPr/>
          <p:nvPr/>
        </p:nvSpPr>
        <p:spPr>
          <a:xfrm>
            <a:off x="360895" y="257416"/>
            <a:ext cx="9970770" cy="144145"/>
          </a:xfrm>
          <a:custGeom>
            <a:avLst/>
            <a:gdLst/>
            <a:ahLst/>
            <a:cxnLst/>
            <a:rect l="l" t="t" r="r" b="b"/>
            <a:pathLst>
              <a:path w="9970770" h="144145">
                <a:moveTo>
                  <a:pt x="0" y="144005"/>
                </a:moveTo>
                <a:lnTo>
                  <a:pt x="9970223" y="144005"/>
                </a:lnTo>
                <a:lnTo>
                  <a:pt x="9970223" y="0"/>
                </a:lnTo>
                <a:lnTo>
                  <a:pt x="0" y="0"/>
                </a:lnTo>
                <a:lnTo>
                  <a:pt x="0" y="144005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459764" y="5966108"/>
            <a:ext cx="315595" cy="309245"/>
          </a:xfrm>
          <a:custGeom>
            <a:avLst/>
            <a:gdLst/>
            <a:ahLst/>
            <a:cxnLst/>
            <a:rect l="l" t="t" r="r" b="b"/>
            <a:pathLst>
              <a:path w="315595" h="309245">
                <a:moveTo>
                  <a:pt x="315175" y="0"/>
                </a:moveTo>
                <a:lnTo>
                  <a:pt x="0" y="0"/>
                </a:lnTo>
                <a:lnTo>
                  <a:pt x="0" y="308825"/>
                </a:lnTo>
                <a:lnTo>
                  <a:pt x="315175" y="308825"/>
                </a:lnTo>
                <a:lnTo>
                  <a:pt x="315175" y="276860"/>
                </a:lnTo>
                <a:lnTo>
                  <a:pt x="32613" y="276860"/>
                </a:lnTo>
                <a:lnTo>
                  <a:pt x="32613" y="31978"/>
                </a:lnTo>
                <a:lnTo>
                  <a:pt x="282588" y="31978"/>
                </a:lnTo>
                <a:lnTo>
                  <a:pt x="315175" y="25"/>
                </a:lnTo>
                <a:close/>
              </a:path>
              <a:path w="315595" h="309245">
                <a:moveTo>
                  <a:pt x="315175" y="159740"/>
                </a:moveTo>
                <a:lnTo>
                  <a:pt x="282549" y="191706"/>
                </a:lnTo>
                <a:lnTo>
                  <a:pt x="282549" y="276860"/>
                </a:lnTo>
                <a:lnTo>
                  <a:pt x="315175" y="276860"/>
                </a:lnTo>
                <a:lnTo>
                  <a:pt x="315175" y="159740"/>
                </a:lnTo>
                <a:close/>
              </a:path>
              <a:path w="315595" h="309245">
                <a:moveTo>
                  <a:pt x="282588" y="31978"/>
                </a:moveTo>
                <a:close/>
              </a:path>
            </a:pathLst>
          </a:custGeom>
          <a:solidFill>
            <a:srgbClr val="FFFFFF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489853" y="5982305"/>
            <a:ext cx="346710" cy="256540"/>
          </a:xfrm>
          <a:custGeom>
            <a:avLst/>
            <a:gdLst/>
            <a:ahLst/>
            <a:cxnLst/>
            <a:rect l="l" t="t" r="r" b="b"/>
            <a:pathLst>
              <a:path w="346710" h="256539">
                <a:moveTo>
                  <a:pt x="47269" y="80098"/>
                </a:moveTo>
                <a:lnTo>
                  <a:pt x="0" y="126415"/>
                </a:lnTo>
                <a:lnTo>
                  <a:pt x="132295" y="256044"/>
                </a:lnTo>
                <a:lnTo>
                  <a:pt x="226849" y="163398"/>
                </a:lnTo>
                <a:lnTo>
                  <a:pt x="132295" y="163398"/>
                </a:lnTo>
                <a:lnTo>
                  <a:pt x="47269" y="80098"/>
                </a:lnTo>
                <a:close/>
              </a:path>
              <a:path w="346710" h="256539">
                <a:moveTo>
                  <a:pt x="299046" y="0"/>
                </a:moveTo>
                <a:lnTo>
                  <a:pt x="132295" y="163398"/>
                </a:lnTo>
                <a:lnTo>
                  <a:pt x="226849" y="163398"/>
                </a:lnTo>
                <a:lnTo>
                  <a:pt x="346329" y="46329"/>
                </a:lnTo>
                <a:lnTo>
                  <a:pt x="2990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526116" y="6691501"/>
            <a:ext cx="151383" cy="1514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412388" y="6874840"/>
            <a:ext cx="379095" cy="0"/>
          </a:xfrm>
          <a:custGeom>
            <a:avLst/>
            <a:gdLst/>
            <a:ahLst/>
            <a:cxnLst/>
            <a:rect l="l" t="t" r="r" b="b"/>
            <a:pathLst>
              <a:path w="379095">
                <a:moveTo>
                  <a:pt x="0" y="0"/>
                </a:moveTo>
                <a:lnTo>
                  <a:pt x="378726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418700" y="6584010"/>
            <a:ext cx="0" cy="284480"/>
          </a:xfrm>
          <a:custGeom>
            <a:avLst/>
            <a:gdLst/>
            <a:ahLst/>
            <a:cxnLst/>
            <a:rect l="l" t="t" r="r" b="b"/>
            <a:pathLst>
              <a:path h="284479">
                <a:moveTo>
                  <a:pt x="0" y="0"/>
                </a:moveTo>
                <a:lnTo>
                  <a:pt x="0" y="284480"/>
                </a:lnTo>
              </a:path>
            </a:pathLst>
          </a:custGeom>
          <a:ln w="1262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412388" y="6660210"/>
            <a:ext cx="379095" cy="0"/>
          </a:xfrm>
          <a:custGeom>
            <a:avLst/>
            <a:gdLst/>
            <a:ahLst/>
            <a:cxnLst/>
            <a:rect l="l" t="t" r="r" b="b"/>
            <a:pathLst>
              <a:path w="379095">
                <a:moveTo>
                  <a:pt x="0" y="0"/>
                </a:moveTo>
                <a:lnTo>
                  <a:pt x="378726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412388" y="6577660"/>
            <a:ext cx="379095" cy="0"/>
          </a:xfrm>
          <a:custGeom>
            <a:avLst/>
            <a:gdLst/>
            <a:ahLst/>
            <a:cxnLst/>
            <a:rect l="l" t="t" r="r" b="b"/>
            <a:pathLst>
              <a:path w="379095">
                <a:moveTo>
                  <a:pt x="0" y="0"/>
                </a:moveTo>
                <a:lnTo>
                  <a:pt x="378726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784803" y="6583946"/>
            <a:ext cx="0" cy="284480"/>
          </a:xfrm>
          <a:custGeom>
            <a:avLst/>
            <a:gdLst/>
            <a:ahLst/>
            <a:cxnLst/>
            <a:rect l="l" t="t" r="r" b="b"/>
            <a:pathLst>
              <a:path h="284479">
                <a:moveTo>
                  <a:pt x="0" y="0"/>
                </a:moveTo>
                <a:lnTo>
                  <a:pt x="0" y="284200"/>
                </a:lnTo>
              </a:path>
            </a:pathLst>
          </a:custGeom>
          <a:ln w="1262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462896" y="6666052"/>
            <a:ext cx="63500" cy="25400"/>
          </a:xfrm>
          <a:custGeom>
            <a:avLst/>
            <a:gdLst/>
            <a:ahLst/>
            <a:cxnLst/>
            <a:rect l="l" t="t" r="r" b="b"/>
            <a:pathLst>
              <a:path w="63500" h="25400">
                <a:moveTo>
                  <a:pt x="12623" y="0"/>
                </a:moveTo>
                <a:lnTo>
                  <a:pt x="0" y="0"/>
                </a:lnTo>
                <a:lnTo>
                  <a:pt x="0" y="25247"/>
                </a:lnTo>
                <a:lnTo>
                  <a:pt x="63119" y="25247"/>
                </a:lnTo>
                <a:lnTo>
                  <a:pt x="63119" y="12623"/>
                </a:lnTo>
                <a:lnTo>
                  <a:pt x="12623" y="12623"/>
                </a:lnTo>
                <a:lnTo>
                  <a:pt x="126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677500" y="6666052"/>
            <a:ext cx="63500" cy="25400"/>
          </a:xfrm>
          <a:custGeom>
            <a:avLst/>
            <a:gdLst/>
            <a:ahLst/>
            <a:cxnLst/>
            <a:rect l="l" t="t" r="r" b="b"/>
            <a:pathLst>
              <a:path w="63500" h="25400">
                <a:moveTo>
                  <a:pt x="12623" y="0"/>
                </a:moveTo>
                <a:lnTo>
                  <a:pt x="0" y="0"/>
                </a:lnTo>
                <a:lnTo>
                  <a:pt x="0" y="25247"/>
                </a:lnTo>
                <a:lnTo>
                  <a:pt x="63119" y="25247"/>
                </a:lnTo>
                <a:lnTo>
                  <a:pt x="63119" y="12623"/>
                </a:lnTo>
                <a:lnTo>
                  <a:pt x="12623" y="12623"/>
                </a:lnTo>
                <a:lnTo>
                  <a:pt x="126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462883" y="6628150"/>
            <a:ext cx="63500" cy="25400"/>
          </a:xfrm>
          <a:custGeom>
            <a:avLst/>
            <a:gdLst/>
            <a:ahLst/>
            <a:cxnLst/>
            <a:rect l="l" t="t" r="r" b="b"/>
            <a:pathLst>
              <a:path w="63500" h="25400">
                <a:moveTo>
                  <a:pt x="63119" y="0"/>
                </a:moveTo>
                <a:lnTo>
                  <a:pt x="0" y="0"/>
                </a:lnTo>
                <a:lnTo>
                  <a:pt x="0" y="25260"/>
                </a:lnTo>
                <a:lnTo>
                  <a:pt x="12623" y="25260"/>
                </a:lnTo>
                <a:lnTo>
                  <a:pt x="12623" y="12636"/>
                </a:lnTo>
                <a:lnTo>
                  <a:pt x="63119" y="12636"/>
                </a:lnTo>
                <a:lnTo>
                  <a:pt x="631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677500" y="6628150"/>
            <a:ext cx="63500" cy="25400"/>
          </a:xfrm>
          <a:custGeom>
            <a:avLst/>
            <a:gdLst/>
            <a:ahLst/>
            <a:cxnLst/>
            <a:rect l="l" t="t" r="r" b="b"/>
            <a:pathLst>
              <a:path w="63500" h="25400">
                <a:moveTo>
                  <a:pt x="63119" y="0"/>
                </a:moveTo>
                <a:lnTo>
                  <a:pt x="0" y="0"/>
                </a:lnTo>
                <a:lnTo>
                  <a:pt x="0" y="25260"/>
                </a:lnTo>
                <a:lnTo>
                  <a:pt x="12623" y="25260"/>
                </a:lnTo>
                <a:lnTo>
                  <a:pt x="12623" y="12636"/>
                </a:lnTo>
                <a:lnTo>
                  <a:pt x="63119" y="12636"/>
                </a:lnTo>
                <a:lnTo>
                  <a:pt x="631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515626" y="6501844"/>
            <a:ext cx="172275" cy="694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849416" y="6665938"/>
            <a:ext cx="45720" cy="64135"/>
          </a:xfrm>
          <a:custGeom>
            <a:avLst/>
            <a:gdLst/>
            <a:ahLst/>
            <a:cxnLst/>
            <a:rect l="l" t="t" r="r" b="b"/>
            <a:pathLst>
              <a:path w="45720" h="64134">
                <a:moveTo>
                  <a:pt x="41960" y="0"/>
                </a:moveTo>
                <a:lnTo>
                  <a:pt x="3378" y="0"/>
                </a:lnTo>
                <a:lnTo>
                  <a:pt x="0" y="3581"/>
                </a:lnTo>
                <a:lnTo>
                  <a:pt x="0" y="60540"/>
                </a:lnTo>
                <a:lnTo>
                  <a:pt x="3378" y="64122"/>
                </a:lnTo>
                <a:lnTo>
                  <a:pt x="41960" y="64122"/>
                </a:lnTo>
                <a:lnTo>
                  <a:pt x="45351" y="60540"/>
                </a:lnTo>
                <a:lnTo>
                  <a:pt x="45351" y="48082"/>
                </a:lnTo>
                <a:lnTo>
                  <a:pt x="15125" y="48082"/>
                </a:lnTo>
                <a:lnTo>
                  <a:pt x="15125" y="16027"/>
                </a:lnTo>
                <a:lnTo>
                  <a:pt x="45351" y="16027"/>
                </a:lnTo>
                <a:lnTo>
                  <a:pt x="45351" y="3581"/>
                </a:lnTo>
                <a:lnTo>
                  <a:pt x="41960" y="0"/>
                </a:lnTo>
                <a:close/>
              </a:path>
              <a:path w="45720" h="64134">
                <a:moveTo>
                  <a:pt x="45351" y="16027"/>
                </a:moveTo>
                <a:lnTo>
                  <a:pt x="30238" y="16027"/>
                </a:lnTo>
                <a:lnTo>
                  <a:pt x="30238" y="48082"/>
                </a:lnTo>
                <a:lnTo>
                  <a:pt x="45351" y="48082"/>
                </a:lnTo>
                <a:lnTo>
                  <a:pt x="45351" y="160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849416" y="6565112"/>
            <a:ext cx="45720" cy="64135"/>
          </a:xfrm>
          <a:custGeom>
            <a:avLst/>
            <a:gdLst/>
            <a:ahLst/>
            <a:cxnLst/>
            <a:rect l="l" t="t" r="r" b="b"/>
            <a:pathLst>
              <a:path w="45720" h="64134">
                <a:moveTo>
                  <a:pt x="41960" y="0"/>
                </a:moveTo>
                <a:lnTo>
                  <a:pt x="3378" y="0"/>
                </a:lnTo>
                <a:lnTo>
                  <a:pt x="0" y="3594"/>
                </a:lnTo>
                <a:lnTo>
                  <a:pt x="0" y="60528"/>
                </a:lnTo>
                <a:lnTo>
                  <a:pt x="3378" y="64122"/>
                </a:lnTo>
                <a:lnTo>
                  <a:pt x="41960" y="64122"/>
                </a:lnTo>
                <a:lnTo>
                  <a:pt x="45351" y="60528"/>
                </a:lnTo>
                <a:lnTo>
                  <a:pt x="45351" y="48082"/>
                </a:lnTo>
                <a:lnTo>
                  <a:pt x="15112" y="48082"/>
                </a:lnTo>
                <a:lnTo>
                  <a:pt x="15112" y="16027"/>
                </a:lnTo>
                <a:lnTo>
                  <a:pt x="45351" y="16027"/>
                </a:lnTo>
                <a:lnTo>
                  <a:pt x="45351" y="3594"/>
                </a:lnTo>
                <a:lnTo>
                  <a:pt x="41960" y="0"/>
                </a:lnTo>
                <a:close/>
              </a:path>
              <a:path w="45720" h="64134">
                <a:moveTo>
                  <a:pt x="45351" y="16027"/>
                </a:moveTo>
                <a:lnTo>
                  <a:pt x="30225" y="16027"/>
                </a:lnTo>
                <a:lnTo>
                  <a:pt x="30225" y="48082"/>
                </a:lnTo>
                <a:lnTo>
                  <a:pt x="45351" y="48082"/>
                </a:lnTo>
                <a:lnTo>
                  <a:pt x="45351" y="160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776112" y="6418435"/>
            <a:ext cx="265430" cy="156210"/>
          </a:xfrm>
          <a:custGeom>
            <a:avLst/>
            <a:gdLst/>
            <a:ahLst/>
            <a:cxnLst/>
            <a:rect l="l" t="t" r="r" b="b"/>
            <a:pathLst>
              <a:path w="265429" h="156209">
                <a:moveTo>
                  <a:pt x="194767" y="0"/>
                </a:moveTo>
                <a:lnTo>
                  <a:pt x="128155" y="0"/>
                </a:lnTo>
                <a:lnTo>
                  <a:pt x="124472" y="3632"/>
                </a:lnTo>
                <a:lnTo>
                  <a:pt x="124472" y="68618"/>
                </a:lnTo>
                <a:lnTo>
                  <a:pt x="1270" y="141782"/>
                </a:lnTo>
                <a:lnTo>
                  <a:pt x="0" y="146786"/>
                </a:lnTo>
                <a:lnTo>
                  <a:pt x="4673" y="154482"/>
                </a:lnTo>
                <a:lnTo>
                  <a:pt x="9728" y="155740"/>
                </a:lnTo>
                <a:lnTo>
                  <a:pt x="132689" y="82715"/>
                </a:lnTo>
                <a:lnTo>
                  <a:pt x="164644" y="82715"/>
                </a:lnTo>
                <a:lnTo>
                  <a:pt x="140906" y="68618"/>
                </a:lnTo>
                <a:lnTo>
                  <a:pt x="140906" y="16281"/>
                </a:lnTo>
                <a:lnTo>
                  <a:pt x="198450" y="16281"/>
                </a:lnTo>
                <a:lnTo>
                  <a:pt x="198450" y="3632"/>
                </a:lnTo>
                <a:lnTo>
                  <a:pt x="194767" y="0"/>
                </a:lnTo>
                <a:close/>
              </a:path>
              <a:path w="265429" h="156209">
                <a:moveTo>
                  <a:pt x="164644" y="82715"/>
                </a:moveTo>
                <a:lnTo>
                  <a:pt x="132689" y="82715"/>
                </a:lnTo>
                <a:lnTo>
                  <a:pt x="253085" y="154216"/>
                </a:lnTo>
                <a:lnTo>
                  <a:pt x="254546" y="154584"/>
                </a:lnTo>
                <a:lnTo>
                  <a:pt x="258787" y="154584"/>
                </a:lnTo>
                <a:lnTo>
                  <a:pt x="261505" y="153187"/>
                </a:lnTo>
                <a:lnTo>
                  <a:pt x="265379" y="146786"/>
                </a:lnTo>
                <a:lnTo>
                  <a:pt x="264109" y="141782"/>
                </a:lnTo>
                <a:lnTo>
                  <a:pt x="164644" y="82715"/>
                </a:lnTo>
                <a:close/>
              </a:path>
              <a:path w="265429" h="156209">
                <a:moveTo>
                  <a:pt x="198450" y="16281"/>
                </a:moveTo>
                <a:lnTo>
                  <a:pt x="182003" y="16281"/>
                </a:lnTo>
                <a:lnTo>
                  <a:pt x="182003" y="32550"/>
                </a:lnTo>
                <a:lnTo>
                  <a:pt x="152819" y="32550"/>
                </a:lnTo>
                <a:lnTo>
                  <a:pt x="149148" y="36195"/>
                </a:lnTo>
                <a:lnTo>
                  <a:pt x="149148" y="45161"/>
                </a:lnTo>
                <a:lnTo>
                  <a:pt x="152819" y="48818"/>
                </a:lnTo>
                <a:lnTo>
                  <a:pt x="194767" y="48818"/>
                </a:lnTo>
                <a:lnTo>
                  <a:pt x="198450" y="45161"/>
                </a:lnTo>
                <a:lnTo>
                  <a:pt x="198450" y="162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711990" y="6665940"/>
            <a:ext cx="54610" cy="64135"/>
          </a:xfrm>
          <a:custGeom>
            <a:avLst/>
            <a:gdLst/>
            <a:ahLst/>
            <a:cxnLst/>
            <a:rect l="l" t="t" r="r" b="b"/>
            <a:pathLst>
              <a:path w="54610" h="64134">
                <a:moveTo>
                  <a:pt x="54406" y="16027"/>
                </a:moveTo>
                <a:lnTo>
                  <a:pt x="36271" y="16027"/>
                </a:lnTo>
                <a:lnTo>
                  <a:pt x="36271" y="60540"/>
                </a:lnTo>
                <a:lnTo>
                  <a:pt x="40322" y="64122"/>
                </a:lnTo>
                <a:lnTo>
                  <a:pt x="50355" y="64122"/>
                </a:lnTo>
                <a:lnTo>
                  <a:pt x="54406" y="60540"/>
                </a:lnTo>
                <a:lnTo>
                  <a:pt x="54406" y="16027"/>
                </a:lnTo>
                <a:close/>
              </a:path>
              <a:path w="54610" h="64134">
                <a:moveTo>
                  <a:pt x="50355" y="0"/>
                </a:moveTo>
                <a:lnTo>
                  <a:pt x="4051" y="0"/>
                </a:lnTo>
                <a:lnTo>
                  <a:pt x="0" y="3581"/>
                </a:lnTo>
                <a:lnTo>
                  <a:pt x="0" y="28460"/>
                </a:lnTo>
                <a:lnTo>
                  <a:pt x="4051" y="32054"/>
                </a:lnTo>
                <a:lnTo>
                  <a:pt x="14071" y="32054"/>
                </a:lnTo>
                <a:lnTo>
                  <a:pt x="18122" y="28460"/>
                </a:lnTo>
                <a:lnTo>
                  <a:pt x="18122" y="16027"/>
                </a:lnTo>
                <a:lnTo>
                  <a:pt x="54406" y="16027"/>
                </a:lnTo>
                <a:lnTo>
                  <a:pt x="54406" y="3581"/>
                </a:lnTo>
                <a:lnTo>
                  <a:pt x="503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803601" y="659260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273"/>
                </a:lnTo>
              </a:path>
            </a:pathLst>
          </a:custGeom>
          <a:ln w="1832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766955" y="6766779"/>
            <a:ext cx="292735" cy="109855"/>
          </a:xfrm>
          <a:custGeom>
            <a:avLst/>
            <a:gdLst/>
            <a:ahLst/>
            <a:cxnLst/>
            <a:rect l="l" t="t" r="r" b="b"/>
            <a:pathLst>
              <a:path w="292735" h="109854">
                <a:moveTo>
                  <a:pt x="289039" y="93840"/>
                </a:moveTo>
                <a:lnTo>
                  <a:pt x="3657" y="93840"/>
                </a:lnTo>
                <a:lnTo>
                  <a:pt x="0" y="97332"/>
                </a:lnTo>
                <a:lnTo>
                  <a:pt x="0" y="105981"/>
                </a:lnTo>
                <a:lnTo>
                  <a:pt x="3657" y="109486"/>
                </a:lnTo>
                <a:lnTo>
                  <a:pt x="289039" y="109486"/>
                </a:lnTo>
                <a:lnTo>
                  <a:pt x="292684" y="105981"/>
                </a:lnTo>
                <a:lnTo>
                  <a:pt x="292684" y="97332"/>
                </a:lnTo>
                <a:lnTo>
                  <a:pt x="289039" y="93840"/>
                </a:lnTo>
                <a:close/>
              </a:path>
              <a:path w="292735" h="109854">
                <a:moveTo>
                  <a:pt x="97574" y="15633"/>
                </a:moveTo>
                <a:lnTo>
                  <a:pt x="81292" y="15633"/>
                </a:lnTo>
                <a:lnTo>
                  <a:pt x="81292" y="93840"/>
                </a:lnTo>
                <a:lnTo>
                  <a:pt x="97574" y="93840"/>
                </a:lnTo>
                <a:lnTo>
                  <a:pt x="97574" y="15633"/>
                </a:lnTo>
                <a:close/>
              </a:path>
              <a:path w="292735" h="109854">
                <a:moveTo>
                  <a:pt x="158965" y="46926"/>
                </a:moveTo>
                <a:lnTo>
                  <a:pt x="133731" y="46926"/>
                </a:lnTo>
                <a:lnTo>
                  <a:pt x="130086" y="50419"/>
                </a:lnTo>
                <a:lnTo>
                  <a:pt x="130086" y="59055"/>
                </a:lnTo>
                <a:lnTo>
                  <a:pt x="133731" y="62547"/>
                </a:lnTo>
                <a:lnTo>
                  <a:pt x="138214" y="62547"/>
                </a:lnTo>
                <a:lnTo>
                  <a:pt x="138214" y="93840"/>
                </a:lnTo>
                <a:lnTo>
                  <a:pt x="154470" y="93840"/>
                </a:lnTo>
                <a:lnTo>
                  <a:pt x="154470" y="62560"/>
                </a:lnTo>
                <a:lnTo>
                  <a:pt x="158965" y="62547"/>
                </a:lnTo>
                <a:lnTo>
                  <a:pt x="162610" y="59055"/>
                </a:lnTo>
                <a:lnTo>
                  <a:pt x="162598" y="50419"/>
                </a:lnTo>
                <a:lnTo>
                  <a:pt x="158965" y="46926"/>
                </a:lnTo>
                <a:close/>
              </a:path>
              <a:path w="292735" h="109854">
                <a:moveTo>
                  <a:pt x="211378" y="15633"/>
                </a:moveTo>
                <a:lnTo>
                  <a:pt x="195122" y="15633"/>
                </a:lnTo>
                <a:lnTo>
                  <a:pt x="195122" y="93840"/>
                </a:lnTo>
                <a:lnTo>
                  <a:pt x="211378" y="93840"/>
                </a:lnTo>
                <a:lnTo>
                  <a:pt x="211378" y="15633"/>
                </a:lnTo>
                <a:close/>
              </a:path>
              <a:path w="292735" h="109854">
                <a:moveTo>
                  <a:pt x="154470" y="15633"/>
                </a:moveTo>
                <a:lnTo>
                  <a:pt x="138214" y="15633"/>
                </a:lnTo>
                <a:lnTo>
                  <a:pt x="138214" y="46926"/>
                </a:lnTo>
                <a:lnTo>
                  <a:pt x="154470" y="46926"/>
                </a:lnTo>
                <a:lnTo>
                  <a:pt x="154470" y="15633"/>
                </a:lnTo>
                <a:close/>
              </a:path>
              <a:path w="292735" h="109854">
                <a:moveTo>
                  <a:pt x="224002" y="0"/>
                </a:moveTo>
                <a:lnTo>
                  <a:pt x="68681" y="0"/>
                </a:lnTo>
                <a:lnTo>
                  <a:pt x="65049" y="3505"/>
                </a:lnTo>
                <a:lnTo>
                  <a:pt x="65049" y="12128"/>
                </a:lnTo>
                <a:lnTo>
                  <a:pt x="68681" y="15633"/>
                </a:lnTo>
                <a:lnTo>
                  <a:pt x="224002" y="15633"/>
                </a:lnTo>
                <a:lnTo>
                  <a:pt x="227634" y="12128"/>
                </a:lnTo>
                <a:lnTo>
                  <a:pt x="227634" y="3505"/>
                </a:lnTo>
                <a:lnTo>
                  <a:pt x="2240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60122" y="6775945"/>
            <a:ext cx="45720" cy="64135"/>
          </a:xfrm>
          <a:custGeom>
            <a:avLst/>
            <a:gdLst/>
            <a:ahLst/>
            <a:cxnLst/>
            <a:rect l="l" t="t" r="r" b="b"/>
            <a:pathLst>
              <a:path w="45720" h="64134">
                <a:moveTo>
                  <a:pt x="41973" y="0"/>
                </a:moveTo>
                <a:lnTo>
                  <a:pt x="3403" y="0"/>
                </a:lnTo>
                <a:lnTo>
                  <a:pt x="0" y="3594"/>
                </a:lnTo>
                <a:lnTo>
                  <a:pt x="0" y="60540"/>
                </a:lnTo>
                <a:lnTo>
                  <a:pt x="3403" y="64122"/>
                </a:lnTo>
                <a:lnTo>
                  <a:pt x="41973" y="64122"/>
                </a:lnTo>
                <a:lnTo>
                  <a:pt x="45377" y="60540"/>
                </a:lnTo>
                <a:lnTo>
                  <a:pt x="45377" y="48094"/>
                </a:lnTo>
                <a:lnTo>
                  <a:pt x="15125" y="48094"/>
                </a:lnTo>
                <a:lnTo>
                  <a:pt x="15125" y="16040"/>
                </a:lnTo>
                <a:lnTo>
                  <a:pt x="45377" y="16040"/>
                </a:lnTo>
                <a:lnTo>
                  <a:pt x="45377" y="3594"/>
                </a:lnTo>
                <a:lnTo>
                  <a:pt x="41973" y="0"/>
                </a:lnTo>
                <a:close/>
              </a:path>
              <a:path w="45720" h="64134">
                <a:moveTo>
                  <a:pt x="45377" y="16040"/>
                </a:moveTo>
                <a:lnTo>
                  <a:pt x="30238" y="16040"/>
                </a:lnTo>
                <a:lnTo>
                  <a:pt x="30238" y="48094"/>
                </a:lnTo>
                <a:lnTo>
                  <a:pt x="45377" y="48094"/>
                </a:lnTo>
                <a:lnTo>
                  <a:pt x="45377" y="160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0122" y="6675107"/>
            <a:ext cx="45720" cy="64135"/>
          </a:xfrm>
          <a:custGeom>
            <a:avLst/>
            <a:gdLst/>
            <a:ahLst/>
            <a:cxnLst/>
            <a:rect l="l" t="t" r="r" b="b"/>
            <a:pathLst>
              <a:path w="45720" h="64134">
                <a:moveTo>
                  <a:pt x="41973" y="0"/>
                </a:moveTo>
                <a:lnTo>
                  <a:pt x="3403" y="0"/>
                </a:lnTo>
                <a:lnTo>
                  <a:pt x="0" y="3581"/>
                </a:lnTo>
                <a:lnTo>
                  <a:pt x="0" y="60528"/>
                </a:lnTo>
                <a:lnTo>
                  <a:pt x="3403" y="64122"/>
                </a:lnTo>
                <a:lnTo>
                  <a:pt x="41973" y="64122"/>
                </a:lnTo>
                <a:lnTo>
                  <a:pt x="45377" y="60528"/>
                </a:lnTo>
                <a:lnTo>
                  <a:pt x="45377" y="48082"/>
                </a:lnTo>
                <a:lnTo>
                  <a:pt x="15125" y="48082"/>
                </a:lnTo>
                <a:lnTo>
                  <a:pt x="15125" y="16027"/>
                </a:lnTo>
                <a:lnTo>
                  <a:pt x="45377" y="16027"/>
                </a:lnTo>
                <a:lnTo>
                  <a:pt x="45377" y="3581"/>
                </a:lnTo>
                <a:lnTo>
                  <a:pt x="41973" y="0"/>
                </a:lnTo>
                <a:close/>
              </a:path>
              <a:path w="45720" h="64134">
                <a:moveTo>
                  <a:pt x="45377" y="16027"/>
                </a:moveTo>
                <a:lnTo>
                  <a:pt x="30238" y="16027"/>
                </a:lnTo>
                <a:lnTo>
                  <a:pt x="30238" y="48082"/>
                </a:lnTo>
                <a:lnTo>
                  <a:pt x="45377" y="48082"/>
                </a:lnTo>
                <a:lnTo>
                  <a:pt x="45377" y="160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41809" y="6601769"/>
            <a:ext cx="118745" cy="311785"/>
          </a:xfrm>
          <a:custGeom>
            <a:avLst/>
            <a:gdLst/>
            <a:ahLst/>
            <a:cxnLst/>
            <a:rect l="l" t="t" r="r" b="b"/>
            <a:pathLst>
              <a:path w="118745" h="311784">
                <a:moveTo>
                  <a:pt x="114757" y="0"/>
                </a:moveTo>
                <a:lnTo>
                  <a:pt x="105410" y="0"/>
                </a:lnTo>
                <a:lnTo>
                  <a:pt x="101625" y="3682"/>
                </a:lnTo>
                <a:lnTo>
                  <a:pt x="101625" y="16408"/>
                </a:lnTo>
                <a:lnTo>
                  <a:pt x="3797" y="16408"/>
                </a:lnTo>
                <a:lnTo>
                  <a:pt x="0" y="20078"/>
                </a:lnTo>
                <a:lnTo>
                  <a:pt x="0" y="29133"/>
                </a:lnTo>
                <a:lnTo>
                  <a:pt x="3797" y="32804"/>
                </a:lnTo>
                <a:lnTo>
                  <a:pt x="101625" y="32804"/>
                </a:lnTo>
                <a:lnTo>
                  <a:pt x="101625" y="307936"/>
                </a:lnTo>
                <a:lnTo>
                  <a:pt x="105410" y="311619"/>
                </a:lnTo>
                <a:lnTo>
                  <a:pt x="114757" y="311619"/>
                </a:lnTo>
                <a:lnTo>
                  <a:pt x="118554" y="307936"/>
                </a:lnTo>
                <a:lnTo>
                  <a:pt x="118554" y="3682"/>
                </a:lnTo>
                <a:lnTo>
                  <a:pt x="1147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931865" y="6665938"/>
            <a:ext cx="45720" cy="64135"/>
          </a:xfrm>
          <a:custGeom>
            <a:avLst/>
            <a:gdLst/>
            <a:ahLst/>
            <a:cxnLst/>
            <a:rect l="l" t="t" r="r" b="b"/>
            <a:pathLst>
              <a:path w="45720" h="64134">
                <a:moveTo>
                  <a:pt x="41973" y="0"/>
                </a:moveTo>
                <a:lnTo>
                  <a:pt x="3390" y="0"/>
                </a:lnTo>
                <a:lnTo>
                  <a:pt x="0" y="3581"/>
                </a:lnTo>
                <a:lnTo>
                  <a:pt x="0" y="60540"/>
                </a:lnTo>
                <a:lnTo>
                  <a:pt x="3390" y="64122"/>
                </a:lnTo>
                <a:lnTo>
                  <a:pt x="41973" y="64122"/>
                </a:lnTo>
                <a:lnTo>
                  <a:pt x="45364" y="60540"/>
                </a:lnTo>
                <a:lnTo>
                  <a:pt x="45364" y="48082"/>
                </a:lnTo>
                <a:lnTo>
                  <a:pt x="15138" y="48082"/>
                </a:lnTo>
                <a:lnTo>
                  <a:pt x="15138" y="16027"/>
                </a:lnTo>
                <a:lnTo>
                  <a:pt x="45364" y="16027"/>
                </a:lnTo>
                <a:lnTo>
                  <a:pt x="45364" y="3581"/>
                </a:lnTo>
                <a:lnTo>
                  <a:pt x="41973" y="0"/>
                </a:lnTo>
                <a:close/>
              </a:path>
              <a:path w="45720" h="64134">
                <a:moveTo>
                  <a:pt x="45364" y="16027"/>
                </a:moveTo>
                <a:lnTo>
                  <a:pt x="30238" y="16027"/>
                </a:lnTo>
                <a:lnTo>
                  <a:pt x="30238" y="48082"/>
                </a:lnTo>
                <a:lnTo>
                  <a:pt x="45364" y="48082"/>
                </a:lnTo>
                <a:lnTo>
                  <a:pt x="45364" y="160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666168" y="6711777"/>
            <a:ext cx="82245" cy="2015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014332" y="6583438"/>
            <a:ext cx="0" cy="266065"/>
          </a:xfrm>
          <a:custGeom>
            <a:avLst/>
            <a:gdLst/>
            <a:ahLst/>
            <a:cxnLst/>
            <a:rect l="l" t="t" r="r" b="b"/>
            <a:pathLst>
              <a:path h="266065">
                <a:moveTo>
                  <a:pt x="0" y="0"/>
                </a:moveTo>
                <a:lnTo>
                  <a:pt x="0" y="265658"/>
                </a:lnTo>
              </a:path>
            </a:pathLst>
          </a:custGeom>
          <a:ln w="1832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931865" y="6565112"/>
            <a:ext cx="45720" cy="64135"/>
          </a:xfrm>
          <a:custGeom>
            <a:avLst/>
            <a:gdLst/>
            <a:ahLst/>
            <a:cxnLst/>
            <a:rect l="l" t="t" r="r" b="b"/>
            <a:pathLst>
              <a:path w="45720" h="64134">
                <a:moveTo>
                  <a:pt x="41973" y="0"/>
                </a:moveTo>
                <a:lnTo>
                  <a:pt x="3390" y="0"/>
                </a:lnTo>
                <a:lnTo>
                  <a:pt x="0" y="3594"/>
                </a:lnTo>
                <a:lnTo>
                  <a:pt x="0" y="60528"/>
                </a:lnTo>
                <a:lnTo>
                  <a:pt x="3390" y="64122"/>
                </a:lnTo>
                <a:lnTo>
                  <a:pt x="41973" y="64122"/>
                </a:lnTo>
                <a:lnTo>
                  <a:pt x="45364" y="60528"/>
                </a:lnTo>
                <a:lnTo>
                  <a:pt x="45364" y="48082"/>
                </a:lnTo>
                <a:lnTo>
                  <a:pt x="15125" y="48082"/>
                </a:lnTo>
                <a:lnTo>
                  <a:pt x="15125" y="16027"/>
                </a:lnTo>
                <a:lnTo>
                  <a:pt x="45364" y="16027"/>
                </a:lnTo>
                <a:lnTo>
                  <a:pt x="45364" y="3594"/>
                </a:lnTo>
                <a:lnTo>
                  <a:pt x="41973" y="0"/>
                </a:lnTo>
                <a:close/>
              </a:path>
              <a:path w="45720" h="64134">
                <a:moveTo>
                  <a:pt x="45364" y="16027"/>
                </a:moveTo>
                <a:lnTo>
                  <a:pt x="30225" y="16027"/>
                </a:lnTo>
                <a:lnTo>
                  <a:pt x="30225" y="48082"/>
                </a:lnTo>
                <a:lnTo>
                  <a:pt x="45364" y="48082"/>
                </a:lnTo>
                <a:lnTo>
                  <a:pt x="45364" y="160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666168" y="6601766"/>
            <a:ext cx="118554" cy="1007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2674079" y="5757848"/>
            <a:ext cx="5723116" cy="123380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lang="ru-RU" sz="3000" spc="-100" smtClean="0">
                <a:solidFill>
                  <a:srgbClr val="FFFFFF"/>
                </a:solidFill>
                <a:latin typeface="Arial Narrow"/>
                <a:cs typeface="Arial Narrow"/>
              </a:rPr>
              <a:t>2017 год:</a:t>
            </a:r>
            <a:endParaRPr sz="3000" spc="-100" dirty="0">
              <a:latin typeface="Arial Narrow"/>
              <a:cs typeface="Arial Narrow"/>
            </a:endParaRPr>
          </a:p>
          <a:p>
            <a:pPr marR="8890" algn="ctr">
              <a:lnSpc>
                <a:spcPct val="100000"/>
              </a:lnSpc>
              <a:spcBef>
                <a:spcPts val="760"/>
              </a:spcBef>
              <a:tabLst>
                <a:tab pos="2331720" algn="l"/>
              </a:tabLst>
            </a:pPr>
            <a:r>
              <a:rPr lang="ru-RU" sz="3800" b="1" spc="225" dirty="0" smtClean="0">
                <a:solidFill>
                  <a:srgbClr val="FFFFFF"/>
                </a:solidFill>
                <a:latin typeface="Calibri"/>
                <a:cs typeface="Calibri"/>
              </a:rPr>
              <a:t>236</a:t>
            </a:r>
            <a:r>
              <a:rPr sz="1600" b="1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больниц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lang="ru-RU" sz="5700" b="1" spc="337" baseline="2192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5700" b="1" spc="337" baseline="2192" dirty="0" smtClean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r>
              <a:rPr sz="5700" b="1" spc="-494" baseline="2192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5" dirty="0" err="1" smtClean="0">
                <a:solidFill>
                  <a:srgbClr val="FFFFFF"/>
                </a:solidFill>
                <a:latin typeface="Calibri"/>
                <a:cs typeface="Calibri"/>
              </a:rPr>
              <a:t>школ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0237393" y="7155808"/>
            <a:ext cx="189230" cy="1898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fld id="{81D60167-4931-47E6-BA6A-407CBD079E47}" type="slidenum">
              <a:rPr sz="1000" spc="-10" dirty="0">
                <a:solidFill>
                  <a:srgbClr val="231F20"/>
                </a:solidFill>
                <a:latin typeface="Century Gothic"/>
                <a:cs typeface="Century Gothic"/>
              </a:rPr>
              <a:t>4</a:t>
            </a:fld>
            <a:endParaRPr sz="1000">
              <a:latin typeface="Century Gothic"/>
              <a:cs typeface="Century Gothic"/>
            </a:endParaRPr>
          </a:p>
        </p:txBody>
      </p:sp>
      <p:sp>
        <p:nvSpPr>
          <p:cNvPr id="79" name="object 18"/>
          <p:cNvSpPr txBox="1"/>
          <p:nvPr/>
        </p:nvSpPr>
        <p:spPr>
          <a:xfrm>
            <a:off x="2107042" y="4942153"/>
            <a:ext cx="470626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000" b="1" spc="-5" dirty="0" smtClean="0">
                <a:solidFill>
                  <a:schemeClr val="bg1"/>
                </a:solidFill>
                <a:latin typeface="Calibri"/>
                <a:cs typeface="Calibri"/>
              </a:rPr>
              <a:t>190</a:t>
            </a:r>
            <a:endParaRPr sz="1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86" name="object 16"/>
          <p:cNvSpPr txBox="1"/>
          <p:nvPr/>
        </p:nvSpPr>
        <p:spPr>
          <a:xfrm>
            <a:off x="283845" y="4982882"/>
            <a:ext cx="567055" cy="175688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42265">
              <a:lnSpc>
                <a:spcPct val="100000"/>
              </a:lnSpc>
              <a:spcBef>
                <a:spcPts val="409"/>
              </a:spcBef>
            </a:pPr>
            <a:r>
              <a:rPr sz="800" i="1" spc="50" dirty="0" smtClean="0">
                <a:solidFill>
                  <a:srgbClr val="231F20"/>
                </a:solidFill>
                <a:latin typeface="Arial Narrow"/>
                <a:cs typeface="Arial Narrow"/>
              </a:rPr>
              <a:t>2017</a:t>
            </a:r>
            <a:endParaRPr sz="800" dirty="0">
              <a:latin typeface="Arial Narrow"/>
              <a:cs typeface="Arial Narrow"/>
            </a:endParaRPr>
          </a:p>
        </p:txBody>
      </p:sp>
      <p:sp>
        <p:nvSpPr>
          <p:cNvPr id="87" name="object 17"/>
          <p:cNvSpPr txBox="1"/>
          <p:nvPr/>
        </p:nvSpPr>
        <p:spPr>
          <a:xfrm>
            <a:off x="1175139" y="5021193"/>
            <a:ext cx="2368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50" dirty="0">
                <a:solidFill>
                  <a:srgbClr val="231F20"/>
                </a:solidFill>
                <a:latin typeface="Arial Narrow"/>
                <a:cs typeface="Arial Narrow"/>
              </a:rPr>
              <a:t>2018</a:t>
            </a:r>
            <a:endParaRPr sz="800" dirty="0">
              <a:latin typeface="Arial Narrow"/>
              <a:cs typeface="Arial Narrow"/>
            </a:endParaRPr>
          </a:p>
        </p:txBody>
      </p:sp>
      <p:sp>
        <p:nvSpPr>
          <p:cNvPr id="88" name="object 18"/>
          <p:cNvSpPr txBox="1"/>
          <p:nvPr/>
        </p:nvSpPr>
        <p:spPr>
          <a:xfrm>
            <a:off x="4363135" y="4992841"/>
            <a:ext cx="2368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50" dirty="0">
                <a:solidFill>
                  <a:srgbClr val="231F20"/>
                </a:solidFill>
                <a:latin typeface="Arial Narrow"/>
                <a:cs typeface="Arial Narrow"/>
              </a:rPr>
              <a:t>2019</a:t>
            </a:r>
            <a:endParaRPr sz="800" dirty="0">
              <a:latin typeface="Arial Narrow"/>
              <a:cs typeface="Arial Narrow"/>
            </a:endParaRPr>
          </a:p>
        </p:txBody>
      </p:sp>
      <p:sp>
        <p:nvSpPr>
          <p:cNvPr id="89" name="object 19"/>
          <p:cNvSpPr/>
          <p:nvPr/>
        </p:nvSpPr>
        <p:spPr>
          <a:xfrm flipV="1">
            <a:off x="495332" y="4959364"/>
            <a:ext cx="1422368" cy="57267"/>
          </a:xfrm>
          <a:custGeom>
            <a:avLst/>
            <a:gdLst/>
            <a:ahLst/>
            <a:cxnLst/>
            <a:rect l="l" t="t" r="r" b="b"/>
            <a:pathLst>
              <a:path w="4499610">
                <a:moveTo>
                  <a:pt x="0" y="0"/>
                </a:moveTo>
                <a:lnTo>
                  <a:pt x="4499483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23"/>
          <p:cNvSpPr txBox="1"/>
          <p:nvPr/>
        </p:nvSpPr>
        <p:spPr>
          <a:xfrm>
            <a:off x="537325" y="3789835"/>
            <a:ext cx="471362" cy="1208023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2286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80"/>
              </a:spcBef>
            </a:pPr>
            <a:r>
              <a:rPr lang="ru-RU" sz="1800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236</a:t>
            </a:r>
          </a:p>
          <a:p>
            <a:pPr marL="114300">
              <a:lnSpc>
                <a:spcPct val="100000"/>
              </a:lnSpc>
              <a:spcBef>
                <a:spcPts val="180"/>
              </a:spcBef>
            </a:pPr>
            <a:endParaRPr lang="ru-RU" spc="-105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114300">
              <a:lnSpc>
                <a:spcPct val="100000"/>
              </a:lnSpc>
              <a:spcBef>
                <a:spcPts val="180"/>
              </a:spcBef>
            </a:pPr>
            <a:endParaRPr lang="ru-RU" sz="1800" spc="-10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114300">
              <a:lnSpc>
                <a:spcPct val="100000"/>
              </a:lnSpc>
              <a:spcBef>
                <a:spcPts val="180"/>
              </a:spcBef>
            </a:pPr>
            <a:endParaRPr lang="ru-RU" spc="-105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sp>
        <p:nvSpPr>
          <p:cNvPr id="92" name="object 24"/>
          <p:cNvSpPr txBox="1"/>
          <p:nvPr/>
        </p:nvSpPr>
        <p:spPr>
          <a:xfrm>
            <a:off x="3150649" y="2937261"/>
            <a:ext cx="458138" cy="2029974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56515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445"/>
              </a:spcBef>
            </a:pPr>
            <a:r>
              <a:rPr lang="ru-RU" sz="1800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176</a:t>
            </a: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lang="ru-RU" spc="-105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lang="ru-RU" sz="1800" spc="-10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lang="ru-RU" spc="-105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lang="ru-RU" sz="1800" spc="-10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93" name="object 23"/>
          <p:cNvSpPr txBox="1"/>
          <p:nvPr/>
        </p:nvSpPr>
        <p:spPr>
          <a:xfrm>
            <a:off x="1047477" y="4317478"/>
            <a:ext cx="489669" cy="662361"/>
          </a:xfrm>
          <a:prstGeom prst="rect">
            <a:avLst/>
          </a:prstGeom>
          <a:solidFill>
            <a:srgbClr val="4997C5"/>
          </a:solidFill>
        </p:spPr>
        <p:txBody>
          <a:bodyPr vert="horz" wrap="square" lIns="0" tIns="56515" rIns="0" bIns="0" rtlCol="0">
            <a:spAutoFit/>
          </a:bodyPr>
          <a:lstStyle>
            <a:defPPr>
              <a:defRPr lang="ru-RU"/>
            </a:defPPr>
            <a:lvl1pPr marL="41910">
              <a:lnSpc>
                <a:spcPct val="100000"/>
              </a:lnSpc>
              <a:spcBef>
                <a:spcPts val="445"/>
              </a:spcBef>
              <a:defRPr spc="-105">
                <a:solidFill>
                  <a:srgbClr val="FFFFFF"/>
                </a:solidFill>
                <a:latin typeface="Century Gothic"/>
                <a:cs typeface="Century Gothic"/>
              </a:defRPr>
            </a:lvl1pPr>
          </a:lstStyle>
          <a:p>
            <a:r>
              <a:rPr lang="ru-RU" dirty="0"/>
              <a:t>116</a:t>
            </a:r>
          </a:p>
          <a:p>
            <a:endParaRPr lang="ru-RU" dirty="0"/>
          </a:p>
        </p:txBody>
      </p:sp>
      <p:sp>
        <p:nvSpPr>
          <p:cNvPr id="94" name="object 16"/>
          <p:cNvSpPr txBox="1"/>
          <p:nvPr/>
        </p:nvSpPr>
        <p:spPr>
          <a:xfrm>
            <a:off x="2911769" y="4949903"/>
            <a:ext cx="567055" cy="175688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42265">
              <a:lnSpc>
                <a:spcPct val="100000"/>
              </a:lnSpc>
              <a:spcBef>
                <a:spcPts val="409"/>
              </a:spcBef>
            </a:pPr>
            <a:r>
              <a:rPr sz="800" i="1" spc="50" dirty="0" smtClean="0">
                <a:solidFill>
                  <a:srgbClr val="231F20"/>
                </a:solidFill>
                <a:latin typeface="Arial Narrow"/>
                <a:cs typeface="Arial Narrow"/>
              </a:rPr>
              <a:t>2017</a:t>
            </a:r>
            <a:endParaRPr sz="800" dirty="0">
              <a:latin typeface="Arial Narrow"/>
              <a:cs typeface="Arial Narrow"/>
            </a:endParaRPr>
          </a:p>
        </p:txBody>
      </p:sp>
      <p:sp>
        <p:nvSpPr>
          <p:cNvPr id="95" name="object 17"/>
          <p:cNvSpPr txBox="1"/>
          <p:nvPr/>
        </p:nvSpPr>
        <p:spPr>
          <a:xfrm>
            <a:off x="3790154" y="4990537"/>
            <a:ext cx="2368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50" dirty="0">
                <a:solidFill>
                  <a:srgbClr val="231F20"/>
                </a:solidFill>
                <a:latin typeface="Arial Narrow"/>
                <a:cs typeface="Arial Narrow"/>
              </a:rPr>
              <a:t>2018</a:t>
            </a:r>
            <a:endParaRPr sz="800" dirty="0">
              <a:latin typeface="Arial Narrow"/>
              <a:cs typeface="Arial Narrow"/>
            </a:endParaRPr>
          </a:p>
        </p:txBody>
      </p:sp>
      <p:sp>
        <p:nvSpPr>
          <p:cNvPr id="96" name="object 19"/>
          <p:cNvSpPr/>
          <p:nvPr/>
        </p:nvSpPr>
        <p:spPr>
          <a:xfrm flipV="1">
            <a:off x="2999994" y="4942278"/>
            <a:ext cx="2745446" cy="45719"/>
          </a:xfrm>
          <a:custGeom>
            <a:avLst/>
            <a:gdLst/>
            <a:ahLst/>
            <a:cxnLst/>
            <a:rect l="l" t="t" r="r" b="b"/>
            <a:pathLst>
              <a:path w="4499610">
                <a:moveTo>
                  <a:pt x="0" y="0"/>
                </a:moveTo>
                <a:lnTo>
                  <a:pt x="4499483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18"/>
          <p:cNvSpPr txBox="1"/>
          <p:nvPr/>
        </p:nvSpPr>
        <p:spPr>
          <a:xfrm>
            <a:off x="4913345" y="4989656"/>
            <a:ext cx="23685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50" dirty="0" smtClean="0">
                <a:solidFill>
                  <a:srgbClr val="231F20"/>
                </a:solidFill>
                <a:latin typeface="Arial Narrow"/>
                <a:cs typeface="Arial Narrow"/>
              </a:rPr>
              <a:t>20</a:t>
            </a:r>
            <a:r>
              <a:rPr lang="ru-RU" sz="800" i="1" spc="50" dirty="0" smtClean="0">
                <a:solidFill>
                  <a:srgbClr val="231F20"/>
                </a:solidFill>
                <a:latin typeface="Arial Narrow"/>
                <a:cs typeface="Arial Narrow"/>
              </a:rPr>
              <a:t>20</a:t>
            </a:r>
            <a:endParaRPr sz="800" dirty="0">
              <a:latin typeface="Arial Narrow"/>
              <a:cs typeface="Arial Narrow"/>
            </a:endParaRPr>
          </a:p>
        </p:txBody>
      </p:sp>
      <p:sp>
        <p:nvSpPr>
          <p:cNvPr id="98" name="object 24"/>
          <p:cNvSpPr txBox="1"/>
          <p:nvPr/>
        </p:nvSpPr>
        <p:spPr>
          <a:xfrm>
            <a:off x="3687901" y="2991693"/>
            <a:ext cx="467462" cy="1975541"/>
          </a:xfrm>
          <a:prstGeom prst="rect">
            <a:avLst/>
          </a:prstGeom>
          <a:solidFill>
            <a:srgbClr val="4997C5"/>
          </a:solidFill>
        </p:spPr>
        <p:txBody>
          <a:bodyPr vert="horz" wrap="square" lIns="0" tIns="56515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445"/>
              </a:spcBef>
            </a:pPr>
            <a:r>
              <a:rPr lang="ru-RU" sz="1800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168</a:t>
            </a: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lang="ru-RU" spc="-105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lang="ru-RU" sz="1800" spc="-10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lang="ru-RU" spc="-105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lang="ru-RU" sz="1800" spc="-10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99" name="object 24"/>
          <p:cNvSpPr txBox="1"/>
          <p:nvPr/>
        </p:nvSpPr>
        <p:spPr>
          <a:xfrm>
            <a:off x="4231630" y="2991692"/>
            <a:ext cx="467462" cy="1975541"/>
          </a:xfrm>
          <a:prstGeom prst="rect">
            <a:avLst/>
          </a:prstGeom>
          <a:solidFill>
            <a:srgbClr val="4997C5"/>
          </a:solidFill>
        </p:spPr>
        <p:txBody>
          <a:bodyPr vert="horz" wrap="square" lIns="0" tIns="56515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445"/>
              </a:spcBef>
            </a:pPr>
            <a:r>
              <a:rPr lang="ru-RU" sz="1800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168</a:t>
            </a: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lang="ru-RU" spc="-105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lang="ru-RU" sz="1800" spc="-10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lang="ru-RU" spc="-105" dirty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lang="ru-RU" sz="1800" spc="-10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100" name="object 24"/>
          <p:cNvSpPr txBox="1"/>
          <p:nvPr/>
        </p:nvSpPr>
        <p:spPr>
          <a:xfrm>
            <a:off x="4775359" y="3648282"/>
            <a:ext cx="470298" cy="1318951"/>
          </a:xfrm>
          <a:prstGeom prst="rect">
            <a:avLst/>
          </a:prstGeom>
          <a:solidFill>
            <a:srgbClr val="4997C5"/>
          </a:solidFill>
        </p:spPr>
        <p:txBody>
          <a:bodyPr vert="horz" wrap="square" lIns="0" tIns="56515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445"/>
              </a:spcBef>
            </a:pPr>
            <a:r>
              <a:rPr lang="ru-RU" sz="1800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107</a:t>
            </a: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lang="ru-RU" spc="-10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lang="ru-RU" sz="1800" spc="-105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pPr marL="41910">
              <a:lnSpc>
                <a:spcPct val="100000"/>
              </a:lnSpc>
              <a:spcBef>
                <a:spcPts val="445"/>
              </a:spcBef>
            </a:pP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101" name="object 20"/>
          <p:cNvSpPr txBox="1"/>
          <p:nvPr/>
        </p:nvSpPr>
        <p:spPr>
          <a:xfrm>
            <a:off x="-68764" y="3392865"/>
            <a:ext cx="1865905" cy="252633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  <a:tabLst>
                <a:tab pos="566420" algn="l"/>
              </a:tabLst>
            </a:pPr>
            <a:r>
              <a:rPr sz="1400" b="1" spc="10" dirty="0" err="1">
                <a:latin typeface="Calibri"/>
                <a:cs typeface="Calibri"/>
              </a:rPr>
              <a:t>Больницы</a:t>
            </a:r>
            <a:endParaRPr sz="1400" b="1" spc="10" dirty="0">
              <a:latin typeface="Calibri"/>
              <a:cs typeface="Calibri"/>
            </a:endParaRPr>
          </a:p>
        </p:txBody>
      </p:sp>
      <p:sp>
        <p:nvSpPr>
          <p:cNvPr id="102" name="object 18"/>
          <p:cNvSpPr txBox="1"/>
          <p:nvPr/>
        </p:nvSpPr>
        <p:spPr>
          <a:xfrm>
            <a:off x="8513528" y="4977550"/>
            <a:ext cx="2368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50" dirty="0">
                <a:solidFill>
                  <a:srgbClr val="231F20"/>
                </a:solidFill>
                <a:latin typeface="Arial Narrow"/>
                <a:cs typeface="Arial Narrow"/>
              </a:rPr>
              <a:t>2019</a:t>
            </a:r>
            <a:endParaRPr sz="800" dirty="0">
              <a:latin typeface="Arial Narrow"/>
              <a:cs typeface="Arial Narrow"/>
            </a:endParaRPr>
          </a:p>
        </p:txBody>
      </p:sp>
      <p:sp>
        <p:nvSpPr>
          <p:cNvPr id="103" name="object 16"/>
          <p:cNvSpPr txBox="1"/>
          <p:nvPr/>
        </p:nvSpPr>
        <p:spPr>
          <a:xfrm>
            <a:off x="7107193" y="4943490"/>
            <a:ext cx="567055" cy="175688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42265">
              <a:lnSpc>
                <a:spcPct val="100000"/>
              </a:lnSpc>
              <a:spcBef>
                <a:spcPts val="409"/>
              </a:spcBef>
            </a:pPr>
            <a:r>
              <a:rPr sz="800" i="1" spc="50" dirty="0" smtClean="0">
                <a:solidFill>
                  <a:srgbClr val="231F20"/>
                </a:solidFill>
                <a:latin typeface="Arial Narrow"/>
                <a:cs typeface="Arial Narrow"/>
              </a:rPr>
              <a:t>2017</a:t>
            </a:r>
            <a:endParaRPr sz="800" dirty="0">
              <a:latin typeface="Arial Narrow"/>
              <a:cs typeface="Arial Narrow"/>
            </a:endParaRPr>
          </a:p>
        </p:txBody>
      </p:sp>
      <p:sp>
        <p:nvSpPr>
          <p:cNvPr id="104" name="object 17"/>
          <p:cNvSpPr txBox="1"/>
          <p:nvPr/>
        </p:nvSpPr>
        <p:spPr>
          <a:xfrm>
            <a:off x="7985578" y="4984124"/>
            <a:ext cx="2368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50" dirty="0">
                <a:solidFill>
                  <a:srgbClr val="231F20"/>
                </a:solidFill>
                <a:latin typeface="Arial Narrow"/>
                <a:cs typeface="Arial Narrow"/>
              </a:rPr>
              <a:t>2018</a:t>
            </a:r>
            <a:endParaRPr sz="800" dirty="0">
              <a:latin typeface="Arial Narrow"/>
              <a:cs typeface="Arial Narrow"/>
            </a:endParaRPr>
          </a:p>
        </p:txBody>
      </p:sp>
      <p:sp>
        <p:nvSpPr>
          <p:cNvPr id="105" name="object 19"/>
          <p:cNvSpPr/>
          <p:nvPr/>
        </p:nvSpPr>
        <p:spPr>
          <a:xfrm flipV="1">
            <a:off x="7195418" y="4935865"/>
            <a:ext cx="2745446" cy="45719"/>
          </a:xfrm>
          <a:custGeom>
            <a:avLst/>
            <a:gdLst/>
            <a:ahLst/>
            <a:cxnLst/>
            <a:rect l="l" t="t" r="r" b="b"/>
            <a:pathLst>
              <a:path w="4499610">
                <a:moveTo>
                  <a:pt x="0" y="0"/>
                </a:moveTo>
                <a:lnTo>
                  <a:pt x="4499483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8"/>
          <p:cNvSpPr txBox="1"/>
          <p:nvPr/>
        </p:nvSpPr>
        <p:spPr>
          <a:xfrm>
            <a:off x="9005799" y="4966697"/>
            <a:ext cx="236854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50" dirty="0" smtClean="0">
                <a:solidFill>
                  <a:srgbClr val="231F20"/>
                </a:solidFill>
                <a:latin typeface="Arial Narrow"/>
                <a:cs typeface="Arial Narrow"/>
              </a:rPr>
              <a:t>20</a:t>
            </a:r>
            <a:r>
              <a:rPr lang="ru-RU" sz="800" i="1" spc="50" dirty="0" smtClean="0">
                <a:solidFill>
                  <a:srgbClr val="231F20"/>
                </a:solidFill>
                <a:latin typeface="Arial Narrow"/>
                <a:cs typeface="Arial Narrow"/>
              </a:rPr>
              <a:t>20</a:t>
            </a:r>
            <a:endParaRPr sz="800" dirty="0">
              <a:latin typeface="Arial Narrow"/>
              <a:cs typeface="Arial Narrow"/>
            </a:endParaRPr>
          </a:p>
        </p:txBody>
      </p:sp>
      <p:sp>
        <p:nvSpPr>
          <p:cNvPr id="107" name="object 20"/>
          <p:cNvSpPr txBox="1"/>
          <p:nvPr/>
        </p:nvSpPr>
        <p:spPr>
          <a:xfrm>
            <a:off x="3379718" y="2580873"/>
            <a:ext cx="1865905" cy="252633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  <a:tabLst>
                <a:tab pos="566420" algn="l"/>
              </a:tabLst>
            </a:pPr>
            <a:r>
              <a:rPr lang="ru-RU" sz="1400" b="1" spc="10" dirty="0" err="1" smtClean="0">
                <a:latin typeface="Calibri"/>
                <a:cs typeface="Calibri"/>
              </a:rPr>
              <a:t>ФАПы</a:t>
            </a:r>
            <a:endParaRPr sz="1400" b="1" spc="10" dirty="0">
              <a:latin typeface="Calibri"/>
              <a:cs typeface="Calibri"/>
            </a:endParaRPr>
          </a:p>
        </p:txBody>
      </p:sp>
      <p:sp>
        <p:nvSpPr>
          <p:cNvPr id="109" name="object 24"/>
          <p:cNvSpPr txBox="1"/>
          <p:nvPr/>
        </p:nvSpPr>
        <p:spPr>
          <a:xfrm>
            <a:off x="7321139" y="4624658"/>
            <a:ext cx="458138" cy="334066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56515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445"/>
              </a:spcBef>
            </a:pPr>
            <a:r>
              <a:rPr lang="ru-RU" spc="-105" dirty="0" smtClean="0">
                <a:solidFill>
                  <a:srgbClr val="FFFFFF"/>
                </a:solidFill>
                <a:latin typeface="Century Gothic"/>
                <a:cs typeface="Century Gothic"/>
              </a:rPr>
              <a:t>30</a:t>
            </a:r>
            <a:endParaRPr lang="ru-RU" sz="1800" spc="-105" dirty="0" smtClean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sp>
        <p:nvSpPr>
          <p:cNvPr id="110" name="object 24"/>
          <p:cNvSpPr txBox="1"/>
          <p:nvPr/>
        </p:nvSpPr>
        <p:spPr>
          <a:xfrm>
            <a:off x="7847853" y="1996847"/>
            <a:ext cx="458138" cy="2960426"/>
          </a:xfrm>
          <a:prstGeom prst="rect">
            <a:avLst/>
          </a:prstGeom>
          <a:solidFill>
            <a:srgbClr val="4997C5"/>
          </a:solidFill>
        </p:spPr>
        <p:txBody>
          <a:bodyPr vert="horz" wrap="square" lIns="0" tIns="56515" rIns="0" bIns="0" rtlCol="0">
            <a:spAutoFit/>
          </a:bodyPr>
          <a:lstStyle>
            <a:defPPr>
              <a:defRPr lang="ru-RU"/>
            </a:defPPr>
            <a:lvl1pPr marL="41910">
              <a:lnSpc>
                <a:spcPct val="100000"/>
              </a:lnSpc>
              <a:spcBef>
                <a:spcPts val="445"/>
              </a:spcBef>
              <a:defRPr spc="-105">
                <a:solidFill>
                  <a:srgbClr val="FFFFFF"/>
                </a:solidFill>
                <a:latin typeface="Century Gothic"/>
                <a:cs typeface="Century Gothic"/>
              </a:defRPr>
            </a:lvl1pPr>
          </a:lstStyle>
          <a:p>
            <a:r>
              <a:rPr lang="ru-RU" dirty="0"/>
              <a:t>381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dirty="0"/>
          </a:p>
        </p:txBody>
      </p:sp>
      <p:sp>
        <p:nvSpPr>
          <p:cNvPr id="111" name="object 24"/>
          <p:cNvSpPr txBox="1"/>
          <p:nvPr/>
        </p:nvSpPr>
        <p:spPr>
          <a:xfrm>
            <a:off x="8365689" y="3316911"/>
            <a:ext cx="467462" cy="1647246"/>
          </a:xfrm>
          <a:prstGeom prst="rect">
            <a:avLst/>
          </a:prstGeom>
          <a:solidFill>
            <a:srgbClr val="4997C5"/>
          </a:solidFill>
        </p:spPr>
        <p:txBody>
          <a:bodyPr vert="horz" wrap="square" lIns="0" tIns="56515" rIns="0" bIns="0" rtlCol="0">
            <a:spAutoFit/>
          </a:bodyPr>
          <a:lstStyle>
            <a:defPPr>
              <a:defRPr lang="ru-RU"/>
            </a:defPPr>
            <a:lvl1pPr marL="41910">
              <a:lnSpc>
                <a:spcPct val="100000"/>
              </a:lnSpc>
              <a:spcBef>
                <a:spcPts val="445"/>
              </a:spcBef>
              <a:defRPr spc="-105">
                <a:solidFill>
                  <a:srgbClr val="FFFFFF"/>
                </a:solidFill>
                <a:latin typeface="Century Gothic"/>
                <a:cs typeface="Century Gothic"/>
              </a:defRPr>
            </a:lvl1pPr>
          </a:lstStyle>
          <a:p>
            <a:r>
              <a:rPr lang="ru-RU" dirty="0"/>
              <a:t>190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dirty="0"/>
          </a:p>
        </p:txBody>
      </p:sp>
      <p:sp>
        <p:nvSpPr>
          <p:cNvPr id="112" name="object 24"/>
          <p:cNvSpPr txBox="1"/>
          <p:nvPr/>
        </p:nvSpPr>
        <p:spPr>
          <a:xfrm>
            <a:off x="8892403" y="3316911"/>
            <a:ext cx="467462" cy="1647246"/>
          </a:xfrm>
          <a:prstGeom prst="rect">
            <a:avLst/>
          </a:prstGeom>
          <a:solidFill>
            <a:srgbClr val="4997C5"/>
          </a:solidFill>
        </p:spPr>
        <p:txBody>
          <a:bodyPr vert="horz" wrap="square" lIns="0" tIns="56515" rIns="0" bIns="0" rtlCol="0">
            <a:spAutoFit/>
          </a:bodyPr>
          <a:lstStyle>
            <a:defPPr>
              <a:defRPr lang="ru-RU"/>
            </a:defPPr>
            <a:lvl1pPr marL="41910">
              <a:lnSpc>
                <a:spcPct val="100000"/>
              </a:lnSpc>
              <a:spcBef>
                <a:spcPts val="445"/>
              </a:spcBef>
              <a:defRPr spc="-105">
                <a:solidFill>
                  <a:srgbClr val="FFFFFF"/>
                </a:solidFill>
                <a:latin typeface="Century Gothic"/>
                <a:cs typeface="Century Gothic"/>
              </a:defRPr>
            </a:lvl1pPr>
          </a:lstStyle>
          <a:p>
            <a:r>
              <a:rPr lang="ru-RU" dirty="0"/>
              <a:t>190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dirty="0"/>
          </a:p>
        </p:txBody>
      </p:sp>
      <p:sp>
        <p:nvSpPr>
          <p:cNvPr id="113" name="object 8"/>
          <p:cNvSpPr txBox="1"/>
          <p:nvPr/>
        </p:nvSpPr>
        <p:spPr>
          <a:xfrm>
            <a:off x="8235964" y="1642311"/>
            <a:ext cx="882003" cy="252633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>
            <a:defPPr>
              <a:defRPr lang="ru-RU"/>
            </a:defPPr>
            <a:lvl1pPr algn="ctr">
              <a:lnSpc>
                <a:spcPct val="100000"/>
              </a:lnSpc>
              <a:spcBef>
                <a:spcPts val="290"/>
              </a:spcBef>
              <a:tabLst>
                <a:tab pos="566420" algn="l"/>
              </a:tabLst>
              <a:defRPr sz="1400" b="1" spc="10">
                <a:solidFill>
                  <a:schemeClr val="accent1"/>
                </a:solidFill>
                <a:latin typeface="Calibri"/>
                <a:cs typeface="Calibri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Школы</a:t>
            </a:r>
          </a:p>
        </p:txBody>
      </p:sp>
      <p:sp>
        <p:nvSpPr>
          <p:cNvPr id="114" name="object 7"/>
          <p:cNvSpPr/>
          <p:nvPr/>
        </p:nvSpPr>
        <p:spPr>
          <a:xfrm>
            <a:off x="569781" y="5245919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5" h="141604">
                <a:moveTo>
                  <a:pt x="141224" y="141224"/>
                </a:moveTo>
                <a:lnTo>
                  <a:pt x="0" y="141224"/>
                </a:lnTo>
                <a:lnTo>
                  <a:pt x="0" y="0"/>
                </a:lnTo>
                <a:lnTo>
                  <a:pt x="141224" y="0"/>
                </a:lnTo>
                <a:lnTo>
                  <a:pt x="141224" y="141224"/>
                </a:lnTo>
                <a:close/>
              </a:path>
            </a:pathLst>
          </a:custGeom>
          <a:solidFill>
            <a:srgbClr val="4997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8"/>
          <p:cNvSpPr/>
          <p:nvPr/>
        </p:nvSpPr>
        <p:spPr>
          <a:xfrm>
            <a:off x="1297390" y="5245919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5" h="141604">
                <a:moveTo>
                  <a:pt x="141224" y="141224"/>
                </a:moveTo>
                <a:lnTo>
                  <a:pt x="0" y="141224"/>
                </a:lnTo>
                <a:lnTo>
                  <a:pt x="0" y="0"/>
                </a:lnTo>
                <a:lnTo>
                  <a:pt x="141224" y="0"/>
                </a:lnTo>
                <a:lnTo>
                  <a:pt x="141224" y="141224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Прямоугольник 115"/>
          <p:cNvSpPr/>
          <p:nvPr/>
        </p:nvSpPr>
        <p:spPr>
          <a:xfrm>
            <a:off x="1368192" y="5192176"/>
            <a:ext cx="5152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lang="ru-RU" sz="1200" spc="10" dirty="0">
                <a:solidFill>
                  <a:srgbClr val="231F20"/>
                </a:solidFill>
                <a:latin typeface="Calibri"/>
                <a:cs typeface="Calibri"/>
              </a:rPr>
              <a:t>Факт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656117" y="5182425"/>
            <a:ext cx="5328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465"/>
              </a:spcBef>
            </a:pPr>
            <a:r>
              <a:rPr lang="ru-RU" sz="1200" spc="10" dirty="0">
                <a:solidFill>
                  <a:srgbClr val="231F20"/>
                </a:solidFill>
                <a:latin typeface="Calibri"/>
                <a:cs typeface="Calibri"/>
              </a:rPr>
              <a:t>План</a:t>
            </a:r>
          </a:p>
        </p:txBody>
      </p:sp>
      <p:sp>
        <p:nvSpPr>
          <p:cNvPr id="118" name="object 7"/>
          <p:cNvSpPr/>
          <p:nvPr/>
        </p:nvSpPr>
        <p:spPr>
          <a:xfrm>
            <a:off x="3652048" y="5248649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5" h="141604">
                <a:moveTo>
                  <a:pt x="141224" y="141224"/>
                </a:moveTo>
                <a:lnTo>
                  <a:pt x="0" y="141224"/>
                </a:lnTo>
                <a:lnTo>
                  <a:pt x="0" y="0"/>
                </a:lnTo>
                <a:lnTo>
                  <a:pt x="141224" y="0"/>
                </a:lnTo>
                <a:lnTo>
                  <a:pt x="141224" y="141224"/>
                </a:lnTo>
                <a:close/>
              </a:path>
            </a:pathLst>
          </a:custGeom>
          <a:solidFill>
            <a:srgbClr val="4997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8"/>
          <p:cNvSpPr/>
          <p:nvPr/>
        </p:nvSpPr>
        <p:spPr>
          <a:xfrm>
            <a:off x="4379657" y="5248649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5" h="141604">
                <a:moveTo>
                  <a:pt x="141224" y="141224"/>
                </a:moveTo>
                <a:lnTo>
                  <a:pt x="0" y="141224"/>
                </a:lnTo>
                <a:lnTo>
                  <a:pt x="0" y="0"/>
                </a:lnTo>
                <a:lnTo>
                  <a:pt x="141224" y="0"/>
                </a:lnTo>
                <a:lnTo>
                  <a:pt x="141224" y="141224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Прямоугольник 119"/>
          <p:cNvSpPr/>
          <p:nvPr/>
        </p:nvSpPr>
        <p:spPr>
          <a:xfrm>
            <a:off x="4450459" y="5194906"/>
            <a:ext cx="5152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lang="ru-RU" sz="1200" spc="10" dirty="0">
                <a:solidFill>
                  <a:srgbClr val="231F20"/>
                </a:solidFill>
                <a:latin typeface="Calibri"/>
                <a:cs typeface="Calibri"/>
              </a:rPr>
              <a:t>Факт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3738384" y="5185155"/>
            <a:ext cx="5328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465"/>
              </a:spcBef>
            </a:pPr>
            <a:r>
              <a:rPr lang="ru-RU" sz="1200" spc="10" dirty="0">
                <a:solidFill>
                  <a:srgbClr val="231F20"/>
                </a:solidFill>
                <a:latin typeface="Calibri"/>
                <a:cs typeface="Calibri"/>
              </a:rPr>
              <a:t>План</a:t>
            </a:r>
          </a:p>
        </p:txBody>
      </p:sp>
      <p:sp>
        <p:nvSpPr>
          <p:cNvPr id="122" name="object 7"/>
          <p:cNvSpPr/>
          <p:nvPr/>
        </p:nvSpPr>
        <p:spPr>
          <a:xfrm>
            <a:off x="7943407" y="5239133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5" h="141604">
                <a:moveTo>
                  <a:pt x="141224" y="141224"/>
                </a:moveTo>
                <a:lnTo>
                  <a:pt x="0" y="141224"/>
                </a:lnTo>
                <a:lnTo>
                  <a:pt x="0" y="0"/>
                </a:lnTo>
                <a:lnTo>
                  <a:pt x="141224" y="0"/>
                </a:lnTo>
                <a:lnTo>
                  <a:pt x="141224" y="141224"/>
                </a:lnTo>
                <a:close/>
              </a:path>
            </a:pathLst>
          </a:custGeom>
          <a:solidFill>
            <a:srgbClr val="4997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8"/>
          <p:cNvSpPr/>
          <p:nvPr/>
        </p:nvSpPr>
        <p:spPr>
          <a:xfrm>
            <a:off x="8671016" y="5239133"/>
            <a:ext cx="141605" cy="141605"/>
          </a:xfrm>
          <a:custGeom>
            <a:avLst/>
            <a:gdLst/>
            <a:ahLst/>
            <a:cxnLst/>
            <a:rect l="l" t="t" r="r" b="b"/>
            <a:pathLst>
              <a:path w="141605" h="141604">
                <a:moveTo>
                  <a:pt x="141224" y="141224"/>
                </a:moveTo>
                <a:lnTo>
                  <a:pt x="0" y="141224"/>
                </a:lnTo>
                <a:lnTo>
                  <a:pt x="0" y="0"/>
                </a:lnTo>
                <a:lnTo>
                  <a:pt x="141224" y="0"/>
                </a:lnTo>
                <a:lnTo>
                  <a:pt x="141224" y="141224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Прямоугольник 123"/>
          <p:cNvSpPr/>
          <p:nvPr/>
        </p:nvSpPr>
        <p:spPr>
          <a:xfrm>
            <a:off x="8741818" y="5185390"/>
            <a:ext cx="5152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lang="ru-RU" sz="1200" spc="10" dirty="0">
                <a:solidFill>
                  <a:srgbClr val="231F20"/>
                </a:solidFill>
                <a:latin typeface="Calibri"/>
                <a:cs typeface="Calibri"/>
              </a:rPr>
              <a:t>Факт</a:t>
            </a:r>
          </a:p>
        </p:txBody>
      </p:sp>
      <p:sp>
        <p:nvSpPr>
          <p:cNvPr id="125" name="Прямоугольник 124"/>
          <p:cNvSpPr/>
          <p:nvPr/>
        </p:nvSpPr>
        <p:spPr>
          <a:xfrm>
            <a:off x="8029743" y="5175639"/>
            <a:ext cx="5328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465"/>
              </a:spcBef>
            </a:pPr>
            <a:r>
              <a:rPr lang="ru-RU" sz="1200" spc="10" dirty="0">
                <a:solidFill>
                  <a:srgbClr val="231F20"/>
                </a:solidFill>
                <a:latin typeface="Calibri"/>
                <a:cs typeface="Calibri"/>
              </a:rPr>
              <a:t>План</a:t>
            </a:r>
          </a:p>
        </p:txBody>
      </p:sp>
      <p:grpSp>
        <p:nvGrpSpPr>
          <p:cNvPr id="126" name="Группа 125"/>
          <p:cNvGrpSpPr/>
          <p:nvPr/>
        </p:nvGrpSpPr>
        <p:grpSpPr>
          <a:xfrm>
            <a:off x="3369817" y="6983758"/>
            <a:ext cx="430404" cy="426545"/>
            <a:chOff x="3835095" y="1687626"/>
            <a:chExt cx="518159" cy="517182"/>
          </a:xfrm>
        </p:grpSpPr>
        <p:sp>
          <p:nvSpPr>
            <p:cNvPr id="127" name="object 92"/>
            <p:cNvSpPr/>
            <p:nvPr/>
          </p:nvSpPr>
          <p:spPr>
            <a:xfrm>
              <a:off x="3939260" y="1687626"/>
              <a:ext cx="309880" cy="172085"/>
            </a:xfrm>
            <a:custGeom>
              <a:avLst/>
              <a:gdLst/>
              <a:ahLst/>
              <a:cxnLst/>
              <a:rect l="l" t="t" r="r" b="b"/>
              <a:pathLst>
                <a:path w="309879" h="172085">
                  <a:moveTo>
                    <a:pt x="240563" y="0"/>
                  </a:moveTo>
                  <a:lnTo>
                    <a:pt x="77317" y="0"/>
                  </a:lnTo>
                  <a:lnTo>
                    <a:pt x="46639" y="5883"/>
                  </a:lnTo>
                  <a:lnTo>
                    <a:pt x="22128" y="22134"/>
                  </a:lnTo>
                  <a:lnTo>
                    <a:pt x="5881" y="46650"/>
                  </a:lnTo>
                  <a:lnTo>
                    <a:pt x="0" y="77330"/>
                  </a:lnTo>
                  <a:lnTo>
                    <a:pt x="0" y="167995"/>
                  </a:lnTo>
                  <a:lnTo>
                    <a:pt x="3848" y="171843"/>
                  </a:lnTo>
                  <a:lnTo>
                    <a:pt x="305447" y="171843"/>
                  </a:lnTo>
                  <a:lnTo>
                    <a:pt x="309295" y="167995"/>
                  </a:lnTo>
                  <a:lnTo>
                    <a:pt x="309295" y="154660"/>
                  </a:lnTo>
                  <a:lnTo>
                    <a:pt x="17183" y="154660"/>
                  </a:lnTo>
                  <a:lnTo>
                    <a:pt x="17183" y="77330"/>
                  </a:lnTo>
                  <a:lnTo>
                    <a:pt x="21680" y="53232"/>
                  </a:lnTo>
                  <a:lnTo>
                    <a:pt x="34186" y="34194"/>
                  </a:lnTo>
                  <a:lnTo>
                    <a:pt x="53225" y="21691"/>
                  </a:lnTo>
                  <a:lnTo>
                    <a:pt x="77317" y="17195"/>
                  </a:lnTo>
                  <a:lnTo>
                    <a:pt x="285221" y="17195"/>
                  </a:lnTo>
                  <a:lnTo>
                    <a:pt x="268919" y="5478"/>
                  </a:lnTo>
                  <a:lnTo>
                    <a:pt x="240563" y="0"/>
                  </a:lnTo>
                  <a:close/>
                </a:path>
                <a:path w="309879" h="172085">
                  <a:moveTo>
                    <a:pt x="285221" y="17195"/>
                  </a:moveTo>
                  <a:lnTo>
                    <a:pt x="240563" y="17195"/>
                  </a:lnTo>
                  <a:lnTo>
                    <a:pt x="264659" y="22503"/>
                  </a:lnTo>
                  <a:lnTo>
                    <a:pt x="280596" y="36361"/>
                  </a:lnTo>
                  <a:lnTo>
                    <a:pt x="289405" y="55670"/>
                  </a:lnTo>
                  <a:lnTo>
                    <a:pt x="292112" y="77330"/>
                  </a:lnTo>
                  <a:lnTo>
                    <a:pt x="292112" y="154660"/>
                  </a:lnTo>
                  <a:lnTo>
                    <a:pt x="309295" y="154660"/>
                  </a:lnTo>
                  <a:lnTo>
                    <a:pt x="309295" y="77330"/>
                  </a:lnTo>
                  <a:lnTo>
                    <a:pt x="304428" y="45434"/>
                  </a:lnTo>
                  <a:lnTo>
                    <a:pt x="290588" y="21053"/>
                  </a:lnTo>
                  <a:lnTo>
                    <a:pt x="285221" y="171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93"/>
            <p:cNvSpPr/>
            <p:nvPr/>
          </p:nvSpPr>
          <p:spPr>
            <a:xfrm>
              <a:off x="3975235" y="1750805"/>
              <a:ext cx="240563" cy="8591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94"/>
            <p:cNvSpPr/>
            <p:nvPr/>
          </p:nvSpPr>
          <p:spPr>
            <a:xfrm>
              <a:off x="3940869" y="1888270"/>
              <a:ext cx="309880" cy="223520"/>
            </a:xfrm>
            <a:custGeom>
              <a:avLst/>
              <a:gdLst/>
              <a:ahLst/>
              <a:cxnLst/>
              <a:rect l="l" t="t" r="r" b="b"/>
              <a:pathLst>
                <a:path w="309879" h="223519">
                  <a:moveTo>
                    <a:pt x="13335" y="0"/>
                  </a:moveTo>
                  <a:lnTo>
                    <a:pt x="3848" y="0"/>
                  </a:lnTo>
                  <a:lnTo>
                    <a:pt x="12" y="3848"/>
                  </a:lnTo>
                  <a:lnTo>
                    <a:pt x="0" y="42964"/>
                  </a:lnTo>
                  <a:lnTo>
                    <a:pt x="1404" y="51364"/>
                  </a:lnTo>
                  <a:lnTo>
                    <a:pt x="5305" y="58610"/>
                  </a:lnTo>
                  <a:lnTo>
                    <a:pt x="11229" y="64227"/>
                  </a:lnTo>
                  <a:lnTo>
                    <a:pt x="18707" y="67741"/>
                  </a:lnTo>
                  <a:lnTo>
                    <a:pt x="23779" y="88101"/>
                  </a:lnTo>
                  <a:lnTo>
                    <a:pt x="41824" y="145333"/>
                  </a:lnTo>
                  <a:lnTo>
                    <a:pt x="64431" y="183654"/>
                  </a:lnTo>
                  <a:lnTo>
                    <a:pt x="113002" y="217069"/>
                  </a:lnTo>
                  <a:lnTo>
                    <a:pt x="154647" y="223392"/>
                  </a:lnTo>
                  <a:lnTo>
                    <a:pt x="196292" y="217069"/>
                  </a:lnTo>
                  <a:lnTo>
                    <a:pt x="217329" y="206197"/>
                  </a:lnTo>
                  <a:lnTo>
                    <a:pt x="154647" y="206197"/>
                  </a:lnTo>
                  <a:lnTo>
                    <a:pt x="119016" y="200918"/>
                  </a:lnTo>
                  <a:lnTo>
                    <a:pt x="77484" y="172469"/>
                  </a:lnTo>
                  <a:lnTo>
                    <a:pt x="54916" y="131519"/>
                  </a:lnTo>
                  <a:lnTo>
                    <a:pt x="51041" y="120230"/>
                  </a:lnTo>
                  <a:lnTo>
                    <a:pt x="68503" y="119472"/>
                  </a:lnTo>
                  <a:lnTo>
                    <a:pt x="94549" y="117103"/>
                  </a:lnTo>
                  <a:lnTo>
                    <a:pt x="124778" y="112167"/>
                  </a:lnTo>
                  <a:lnTo>
                    <a:pt x="154647" y="103720"/>
                  </a:lnTo>
                  <a:lnTo>
                    <a:pt x="281087" y="103720"/>
                  </a:lnTo>
                  <a:lnTo>
                    <a:pt x="281224" y="103238"/>
                  </a:lnTo>
                  <a:lnTo>
                    <a:pt x="45808" y="103238"/>
                  </a:lnTo>
                  <a:lnTo>
                    <a:pt x="41123" y="86364"/>
                  </a:lnTo>
                  <a:lnTo>
                    <a:pt x="37463" y="72115"/>
                  </a:lnTo>
                  <a:lnTo>
                    <a:pt x="35061" y="62179"/>
                  </a:lnTo>
                  <a:lnTo>
                    <a:pt x="34163" y="58280"/>
                  </a:lnTo>
                  <a:lnTo>
                    <a:pt x="33286" y="54343"/>
                  </a:lnTo>
                  <a:lnTo>
                    <a:pt x="29806" y="51561"/>
                  </a:lnTo>
                  <a:lnTo>
                    <a:pt x="21031" y="51561"/>
                  </a:lnTo>
                  <a:lnTo>
                    <a:pt x="17183" y="47701"/>
                  </a:lnTo>
                  <a:lnTo>
                    <a:pt x="17170" y="3848"/>
                  </a:lnTo>
                  <a:lnTo>
                    <a:pt x="13335" y="0"/>
                  </a:lnTo>
                  <a:close/>
                </a:path>
                <a:path w="309879" h="223519">
                  <a:moveTo>
                    <a:pt x="281087" y="103720"/>
                  </a:moveTo>
                  <a:lnTo>
                    <a:pt x="154647" y="103720"/>
                  </a:lnTo>
                  <a:lnTo>
                    <a:pt x="184560" y="112178"/>
                  </a:lnTo>
                  <a:lnTo>
                    <a:pt x="214838" y="117114"/>
                  </a:lnTo>
                  <a:lnTo>
                    <a:pt x="240808" y="119472"/>
                  </a:lnTo>
                  <a:lnTo>
                    <a:pt x="258267" y="120218"/>
                  </a:lnTo>
                  <a:lnTo>
                    <a:pt x="254379" y="131526"/>
                  </a:lnTo>
                  <a:lnTo>
                    <a:pt x="231816" y="172469"/>
                  </a:lnTo>
                  <a:lnTo>
                    <a:pt x="190281" y="200918"/>
                  </a:lnTo>
                  <a:lnTo>
                    <a:pt x="154647" y="206197"/>
                  </a:lnTo>
                  <a:lnTo>
                    <a:pt x="217329" y="206197"/>
                  </a:lnTo>
                  <a:lnTo>
                    <a:pt x="256298" y="168008"/>
                  </a:lnTo>
                  <a:lnTo>
                    <a:pt x="277510" y="116331"/>
                  </a:lnTo>
                  <a:lnTo>
                    <a:pt x="281087" y="103720"/>
                  </a:lnTo>
                  <a:close/>
                </a:path>
                <a:path w="309879" h="223519">
                  <a:moveTo>
                    <a:pt x="155778" y="85724"/>
                  </a:moveTo>
                  <a:lnTo>
                    <a:pt x="153517" y="85724"/>
                  </a:lnTo>
                  <a:lnTo>
                    <a:pt x="151460" y="86525"/>
                  </a:lnTo>
                  <a:lnTo>
                    <a:pt x="117814" y="96031"/>
                  </a:lnTo>
                  <a:lnTo>
                    <a:pt x="83854" y="100950"/>
                  </a:lnTo>
                  <a:lnTo>
                    <a:pt x="57369" y="102811"/>
                  </a:lnTo>
                  <a:lnTo>
                    <a:pt x="46443" y="103098"/>
                  </a:lnTo>
                  <a:lnTo>
                    <a:pt x="46215" y="103098"/>
                  </a:lnTo>
                  <a:lnTo>
                    <a:pt x="46037" y="103212"/>
                  </a:lnTo>
                  <a:lnTo>
                    <a:pt x="45808" y="103238"/>
                  </a:lnTo>
                  <a:lnTo>
                    <a:pt x="281224" y="103238"/>
                  </a:lnTo>
                  <a:lnTo>
                    <a:pt x="263321" y="103200"/>
                  </a:lnTo>
                  <a:lnTo>
                    <a:pt x="263156" y="103098"/>
                  </a:lnTo>
                  <a:lnTo>
                    <a:pt x="251991" y="102811"/>
                  </a:lnTo>
                  <a:lnTo>
                    <a:pt x="225463" y="100950"/>
                  </a:lnTo>
                  <a:lnTo>
                    <a:pt x="191421" y="96020"/>
                  </a:lnTo>
                  <a:lnTo>
                    <a:pt x="157848" y="86525"/>
                  </a:lnTo>
                  <a:lnTo>
                    <a:pt x="155778" y="85724"/>
                  </a:lnTo>
                  <a:close/>
                </a:path>
                <a:path w="309879" h="223519">
                  <a:moveTo>
                    <a:pt x="305447" y="0"/>
                  </a:moveTo>
                  <a:lnTo>
                    <a:pt x="295960" y="0"/>
                  </a:lnTo>
                  <a:lnTo>
                    <a:pt x="292112" y="3848"/>
                  </a:lnTo>
                  <a:lnTo>
                    <a:pt x="292112" y="47701"/>
                  </a:lnTo>
                  <a:lnTo>
                    <a:pt x="288264" y="51561"/>
                  </a:lnTo>
                  <a:lnTo>
                    <a:pt x="279501" y="51561"/>
                  </a:lnTo>
                  <a:lnTo>
                    <a:pt x="276009" y="54343"/>
                  </a:lnTo>
                  <a:lnTo>
                    <a:pt x="275069" y="58610"/>
                  </a:lnTo>
                  <a:lnTo>
                    <a:pt x="274244" y="62183"/>
                  </a:lnTo>
                  <a:lnTo>
                    <a:pt x="271838" y="72129"/>
                  </a:lnTo>
                  <a:lnTo>
                    <a:pt x="268133" y="86525"/>
                  </a:lnTo>
                  <a:lnTo>
                    <a:pt x="263499" y="103200"/>
                  </a:lnTo>
                  <a:lnTo>
                    <a:pt x="281234" y="103200"/>
                  </a:lnTo>
                  <a:lnTo>
                    <a:pt x="285516" y="88101"/>
                  </a:lnTo>
                  <a:lnTo>
                    <a:pt x="290588" y="67741"/>
                  </a:lnTo>
                  <a:lnTo>
                    <a:pt x="298065" y="64227"/>
                  </a:lnTo>
                  <a:lnTo>
                    <a:pt x="303990" y="58610"/>
                  </a:lnTo>
                  <a:lnTo>
                    <a:pt x="307890" y="51364"/>
                  </a:lnTo>
                  <a:lnTo>
                    <a:pt x="309295" y="42964"/>
                  </a:lnTo>
                  <a:lnTo>
                    <a:pt x="309295" y="3848"/>
                  </a:lnTo>
                  <a:lnTo>
                    <a:pt x="3054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95"/>
            <p:cNvSpPr/>
            <p:nvPr/>
          </p:nvSpPr>
          <p:spPr>
            <a:xfrm>
              <a:off x="3835095" y="2099398"/>
              <a:ext cx="518159" cy="105410"/>
            </a:xfrm>
            <a:custGeom>
              <a:avLst/>
              <a:gdLst/>
              <a:ahLst/>
              <a:cxnLst/>
              <a:rect l="l" t="t" r="r" b="b"/>
              <a:pathLst>
                <a:path w="518160" h="105410">
                  <a:moveTo>
                    <a:pt x="139052" y="17818"/>
                  </a:moveTo>
                  <a:lnTo>
                    <a:pt x="137845" y="17818"/>
                  </a:lnTo>
                  <a:lnTo>
                    <a:pt x="137236" y="18072"/>
                  </a:lnTo>
                  <a:lnTo>
                    <a:pt x="136601" y="18211"/>
                  </a:lnTo>
                  <a:lnTo>
                    <a:pt x="79055" y="22828"/>
                  </a:lnTo>
                  <a:lnTo>
                    <a:pt x="42183" y="32569"/>
                  </a:lnTo>
                  <a:lnTo>
                    <a:pt x="10096" y="66662"/>
                  </a:lnTo>
                  <a:lnTo>
                    <a:pt x="0" y="96939"/>
                  </a:lnTo>
                  <a:lnTo>
                    <a:pt x="2438" y="101803"/>
                  </a:lnTo>
                  <a:lnTo>
                    <a:pt x="11455" y="104813"/>
                  </a:lnTo>
                  <a:lnTo>
                    <a:pt x="16306" y="102374"/>
                  </a:lnTo>
                  <a:lnTo>
                    <a:pt x="26403" y="72097"/>
                  </a:lnTo>
                  <a:lnTo>
                    <a:pt x="31549" y="60969"/>
                  </a:lnTo>
                  <a:lnTo>
                    <a:pt x="45231" y="49949"/>
                  </a:lnTo>
                  <a:lnTo>
                    <a:pt x="75380" y="40890"/>
                  </a:lnTo>
                  <a:lnTo>
                    <a:pt x="129933" y="35648"/>
                  </a:lnTo>
                  <a:lnTo>
                    <a:pt x="147116" y="35648"/>
                  </a:lnTo>
                  <a:lnTo>
                    <a:pt x="147116" y="35191"/>
                  </a:lnTo>
                  <a:lnTo>
                    <a:pt x="152590" y="35077"/>
                  </a:lnTo>
                  <a:lnTo>
                    <a:pt x="165688" y="35013"/>
                  </a:lnTo>
                  <a:lnTo>
                    <a:pt x="166966" y="34721"/>
                  </a:lnTo>
                  <a:lnTo>
                    <a:pt x="197421" y="19469"/>
                  </a:lnTo>
                  <a:lnTo>
                    <a:pt x="223806" y="19469"/>
                  </a:lnTo>
                  <a:lnTo>
                    <a:pt x="222236" y="18122"/>
                  </a:lnTo>
                  <a:lnTo>
                    <a:pt x="139992" y="18122"/>
                  </a:lnTo>
                  <a:lnTo>
                    <a:pt x="139509" y="18034"/>
                  </a:lnTo>
                  <a:lnTo>
                    <a:pt x="139052" y="17818"/>
                  </a:lnTo>
                  <a:close/>
                </a:path>
                <a:path w="518160" h="105410">
                  <a:moveTo>
                    <a:pt x="147116" y="35648"/>
                  </a:moveTo>
                  <a:lnTo>
                    <a:pt x="129933" y="35648"/>
                  </a:lnTo>
                  <a:lnTo>
                    <a:pt x="129933" y="36233"/>
                  </a:lnTo>
                  <a:lnTo>
                    <a:pt x="119676" y="40785"/>
                  </a:lnTo>
                  <a:lnTo>
                    <a:pt x="111510" y="48258"/>
                  </a:lnTo>
                  <a:lnTo>
                    <a:pt x="106114" y="58005"/>
                  </a:lnTo>
                  <a:lnTo>
                    <a:pt x="104165" y="69380"/>
                  </a:lnTo>
                  <a:lnTo>
                    <a:pt x="106870" y="82743"/>
                  </a:lnTo>
                  <a:lnTo>
                    <a:pt x="114242" y="93668"/>
                  </a:lnTo>
                  <a:lnTo>
                    <a:pt x="125168" y="101041"/>
                  </a:lnTo>
                  <a:lnTo>
                    <a:pt x="138531" y="103746"/>
                  </a:lnTo>
                  <a:lnTo>
                    <a:pt x="151895" y="101041"/>
                  </a:lnTo>
                  <a:lnTo>
                    <a:pt x="162820" y="93668"/>
                  </a:lnTo>
                  <a:lnTo>
                    <a:pt x="167615" y="86563"/>
                  </a:lnTo>
                  <a:lnTo>
                    <a:pt x="129057" y="86563"/>
                  </a:lnTo>
                  <a:lnTo>
                    <a:pt x="121348" y="78854"/>
                  </a:lnTo>
                  <a:lnTo>
                    <a:pt x="121348" y="59905"/>
                  </a:lnTo>
                  <a:lnTo>
                    <a:pt x="129057" y="52184"/>
                  </a:lnTo>
                  <a:lnTo>
                    <a:pt x="167724" y="52184"/>
                  </a:lnTo>
                  <a:lnTo>
                    <a:pt x="165550" y="48258"/>
                  </a:lnTo>
                  <a:lnTo>
                    <a:pt x="157381" y="40785"/>
                  </a:lnTo>
                  <a:lnTo>
                    <a:pt x="147116" y="36233"/>
                  </a:lnTo>
                  <a:lnTo>
                    <a:pt x="147116" y="35648"/>
                  </a:lnTo>
                  <a:close/>
                </a:path>
                <a:path w="518160" h="105410">
                  <a:moveTo>
                    <a:pt x="223806" y="19469"/>
                  </a:moveTo>
                  <a:lnTo>
                    <a:pt x="197421" y="19469"/>
                  </a:lnTo>
                  <a:lnTo>
                    <a:pt x="250215" y="64744"/>
                  </a:lnTo>
                  <a:lnTo>
                    <a:pt x="250215" y="99885"/>
                  </a:lnTo>
                  <a:lnTo>
                    <a:pt x="254076" y="103746"/>
                  </a:lnTo>
                  <a:lnTo>
                    <a:pt x="263563" y="103746"/>
                  </a:lnTo>
                  <a:lnTo>
                    <a:pt x="267398" y="99885"/>
                  </a:lnTo>
                  <a:lnTo>
                    <a:pt x="267398" y="64744"/>
                  </a:lnTo>
                  <a:lnTo>
                    <a:pt x="285207" y="49479"/>
                  </a:lnTo>
                  <a:lnTo>
                    <a:pt x="258813" y="49479"/>
                  </a:lnTo>
                  <a:lnTo>
                    <a:pt x="223806" y="19469"/>
                  </a:lnTo>
                  <a:close/>
                </a:path>
                <a:path w="518160" h="105410">
                  <a:moveTo>
                    <a:pt x="390728" y="19469"/>
                  </a:moveTo>
                  <a:lnTo>
                    <a:pt x="320217" y="19469"/>
                  </a:lnTo>
                  <a:lnTo>
                    <a:pt x="333890" y="26269"/>
                  </a:lnTo>
                  <a:lnTo>
                    <a:pt x="343358" y="30846"/>
                  </a:lnTo>
                  <a:lnTo>
                    <a:pt x="349533" y="33554"/>
                  </a:lnTo>
                  <a:lnTo>
                    <a:pt x="353245" y="34721"/>
                  </a:lnTo>
                  <a:lnTo>
                    <a:pt x="353326" y="35013"/>
                  </a:lnTo>
                  <a:lnTo>
                    <a:pt x="427095" y="38606"/>
                  </a:lnTo>
                  <a:lnTo>
                    <a:pt x="467391" y="47683"/>
                  </a:lnTo>
                  <a:lnTo>
                    <a:pt x="501027" y="101460"/>
                  </a:lnTo>
                  <a:lnTo>
                    <a:pt x="504380" y="103746"/>
                  </a:lnTo>
                  <a:lnTo>
                    <a:pt x="508876" y="103746"/>
                  </a:lnTo>
                  <a:lnTo>
                    <a:pt x="509790" y="103606"/>
                  </a:lnTo>
                  <a:lnTo>
                    <a:pt x="515200" y="101803"/>
                  </a:lnTo>
                  <a:lnTo>
                    <a:pt x="517639" y="96939"/>
                  </a:lnTo>
                  <a:lnTo>
                    <a:pt x="507542" y="66662"/>
                  </a:lnTo>
                  <a:lnTo>
                    <a:pt x="495390" y="45776"/>
                  </a:lnTo>
                  <a:lnTo>
                    <a:pt x="470341" y="30510"/>
                  </a:lnTo>
                  <a:lnTo>
                    <a:pt x="425846" y="21108"/>
                  </a:lnTo>
                  <a:lnTo>
                    <a:pt x="390728" y="19469"/>
                  </a:lnTo>
                  <a:close/>
                </a:path>
                <a:path w="518160" h="105410">
                  <a:moveTo>
                    <a:pt x="167724" y="52184"/>
                  </a:moveTo>
                  <a:lnTo>
                    <a:pt x="148005" y="52184"/>
                  </a:lnTo>
                  <a:lnTo>
                    <a:pt x="155714" y="59905"/>
                  </a:lnTo>
                  <a:lnTo>
                    <a:pt x="155714" y="78854"/>
                  </a:lnTo>
                  <a:lnTo>
                    <a:pt x="148005" y="86563"/>
                  </a:lnTo>
                  <a:lnTo>
                    <a:pt x="167615" y="86563"/>
                  </a:lnTo>
                  <a:lnTo>
                    <a:pt x="170192" y="82743"/>
                  </a:lnTo>
                  <a:lnTo>
                    <a:pt x="172897" y="69380"/>
                  </a:lnTo>
                  <a:lnTo>
                    <a:pt x="170948" y="58005"/>
                  </a:lnTo>
                  <a:lnTo>
                    <a:pt x="167724" y="52184"/>
                  </a:lnTo>
                  <a:close/>
                </a:path>
                <a:path w="518160" h="105410">
                  <a:moveTo>
                    <a:pt x="319722" y="12"/>
                  </a:moveTo>
                  <a:lnTo>
                    <a:pt x="316001" y="457"/>
                  </a:lnTo>
                  <a:lnTo>
                    <a:pt x="258813" y="49479"/>
                  </a:lnTo>
                  <a:lnTo>
                    <a:pt x="285207" y="49479"/>
                  </a:lnTo>
                  <a:lnTo>
                    <a:pt x="320217" y="19469"/>
                  </a:lnTo>
                  <a:lnTo>
                    <a:pt x="390728" y="19469"/>
                  </a:lnTo>
                  <a:lnTo>
                    <a:pt x="355358" y="17818"/>
                  </a:lnTo>
                  <a:lnTo>
                    <a:pt x="319722" y="12"/>
                  </a:lnTo>
                  <a:close/>
                </a:path>
                <a:path w="518160" h="105410">
                  <a:moveTo>
                    <a:pt x="197904" y="0"/>
                  </a:moveTo>
                  <a:lnTo>
                    <a:pt x="162280" y="17830"/>
                  </a:lnTo>
                  <a:lnTo>
                    <a:pt x="154432" y="17843"/>
                  </a:lnTo>
                  <a:lnTo>
                    <a:pt x="147040" y="17945"/>
                  </a:lnTo>
                  <a:lnTo>
                    <a:pt x="139992" y="18122"/>
                  </a:lnTo>
                  <a:lnTo>
                    <a:pt x="222236" y="18122"/>
                  </a:lnTo>
                  <a:lnTo>
                    <a:pt x="201650" y="457"/>
                  </a:lnTo>
                  <a:lnTo>
                    <a:pt x="1979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96"/>
            <p:cNvSpPr/>
            <p:nvPr/>
          </p:nvSpPr>
          <p:spPr>
            <a:xfrm>
              <a:off x="4111091" y="1911019"/>
              <a:ext cx="52069" cy="26034"/>
            </a:xfrm>
            <a:custGeom>
              <a:avLst/>
              <a:gdLst/>
              <a:ahLst/>
              <a:cxnLst/>
              <a:rect l="l" t="t" r="r" b="b"/>
              <a:pathLst>
                <a:path w="52070" h="26035">
                  <a:moveTo>
                    <a:pt x="34366" y="17195"/>
                  </a:moveTo>
                  <a:lnTo>
                    <a:pt x="17183" y="17195"/>
                  </a:lnTo>
                  <a:lnTo>
                    <a:pt x="17183" y="21932"/>
                  </a:lnTo>
                  <a:lnTo>
                    <a:pt x="21031" y="25768"/>
                  </a:lnTo>
                  <a:lnTo>
                    <a:pt x="30518" y="25768"/>
                  </a:lnTo>
                  <a:lnTo>
                    <a:pt x="34366" y="21932"/>
                  </a:lnTo>
                  <a:lnTo>
                    <a:pt x="34366" y="17195"/>
                  </a:lnTo>
                  <a:close/>
                </a:path>
                <a:path w="52070" h="26035">
                  <a:moveTo>
                    <a:pt x="47701" y="0"/>
                  </a:moveTo>
                  <a:lnTo>
                    <a:pt x="3848" y="0"/>
                  </a:lnTo>
                  <a:lnTo>
                    <a:pt x="0" y="3848"/>
                  </a:lnTo>
                  <a:lnTo>
                    <a:pt x="0" y="13335"/>
                  </a:lnTo>
                  <a:lnTo>
                    <a:pt x="3848" y="17195"/>
                  </a:lnTo>
                  <a:lnTo>
                    <a:pt x="47701" y="17195"/>
                  </a:lnTo>
                  <a:lnTo>
                    <a:pt x="51549" y="13335"/>
                  </a:lnTo>
                  <a:lnTo>
                    <a:pt x="51549" y="3848"/>
                  </a:lnTo>
                  <a:lnTo>
                    <a:pt x="477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97"/>
            <p:cNvSpPr/>
            <p:nvPr/>
          </p:nvSpPr>
          <p:spPr>
            <a:xfrm>
              <a:off x="4025176" y="1911019"/>
              <a:ext cx="52069" cy="26034"/>
            </a:xfrm>
            <a:custGeom>
              <a:avLst/>
              <a:gdLst/>
              <a:ahLst/>
              <a:cxnLst/>
              <a:rect l="l" t="t" r="r" b="b"/>
              <a:pathLst>
                <a:path w="52070" h="26035">
                  <a:moveTo>
                    <a:pt x="34366" y="17195"/>
                  </a:moveTo>
                  <a:lnTo>
                    <a:pt x="17183" y="17195"/>
                  </a:lnTo>
                  <a:lnTo>
                    <a:pt x="17183" y="21932"/>
                  </a:lnTo>
                  <a:lnTo>
                    <a:pt x="21031" y="25768"/>
                  </a:lnTo>
                  <a:lnTo>
                    <a:pt x="30518" y="25768"/>
                  </a:lnTo>
                  <a:lnTo>
                    <a:pt x="34366" y="21932"/>
                  </a:lnTo>
                  <a:lnTo>
                    <a:pt x="34366" y="17195"/>
                  </a:lnTo>
                  <a:close/>
                </a:path>
                <a:path w="52070" h="26035">
                  <a:moveTo>
                    <a:pt x="47701" y="0"/>
                  </a:moveTo>
                  <a:lnTo>
                    <a:pt x="3848" y="0"/>
                  </a:lnTo>
                  <a:lnTo>
                    <a:pt x="0" y="3848"/>
                  </a:lnTo>
                  <a:lnTo>
                    <a:pt x="0" y="13335"/>
                  </a:lnTo>
                  <a:lnTo>
                    <a:pt x="3848" y="17195"/>
                  </a:lnTo>
                  <a:lnTo>
                    <a:pt x="47701" y="17195"/>
                  </a:lnTo>
                  <a:lnTo>
                    <a:pt x="51549" y="13335"/>
                  </a:lnTo>
                  <a:lnTo>
                    <a:pt x="51549" y="3848"/>
                  </a:lnTo>
                  <a:lnTo>
                    <a:pt x="477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740119" y="6822996"/>
            <a:ext cx="1611916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800" b="1" spc="225" dirty="0" smtClean="0">
                <a:solidFill>
                  <a:srgbClr val="FFFFFF"/>
                </a:solidFill>
                <a:latin typeface="Calibri"/>
                <a:cs typeface="Calibri"/>
              </a:rPr>
              <a:t>179</a:t>
            </a:r>
            <a:r>
              <a:rPr lang="ru-RU" sz="16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ФАПов</a:t>
            </a:r>
            <a:endParaRPr lang="ru-RU" sz="1600" b="1" spc="-1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861497" y="1497354"/>
            <a:ext cx="2450465" cy="2450465"/>
          </a:xfrm>
          <a:custGeom>
            <a:avLst/>
            <a:gdLst/>
            <a:ahLst/>
            <a:cxnLst/>
            <a:rect l="l" t="t" r="r" b="b"/>
            <a:pathLst>
              <a:path w="2450465" h="2450465">
                <a:moveTo>
                  <a:pt x="1225219" y="0"/>
                </a:moveTo>
                <a:lnTo>
                  <a:pt x="1177109" y="927"/>
                </a:lnTo>
                <a:lnTo>
                  <a:pt x="1129469" y="3686"/>
                </a:lnTo>
                <a:lnTo>
                  <a:pt x="1082333" y="8243"/>
                </a:lnTo>
                <a:lnTo>
                  <a:pt x="1035735" y="14563"/>
                </a:lnTo>
                <a:lnTo>
                  <a:pt x="989708" y="22613"/>
                </a:lnTo>
                <a:lnTo>
                  <a:pt x="944288" y="32359"/>
                </a:lnTo>
                <a:lnTo>
                  <a:pt x="899508" y="43767"/>
                </a:lnTo>
                <a:lnTo>
                  <a:pt x="855402" y="56801"/>
                </a:lnTo>
                <a:lnTo>
                  <a:pt x="812004" y="71430"/>
                </a:lnTo>
                <a:lnTo>
                  <a:pt x="769348" y="87618"/>
                </a:lnTo>
                <a:lnTo>
                  <a:pt x="727469" y="105331"/>
                </a:lnTo>
                <a:lnTo>
                  <a:pt x="686399" y="124535"/>
                </a:lnTo>
                <a:lnTo>
                  <a:pt x="646174" y="145197"/>
                </a:lnTo>
                <a:lnTo>
                  <a:pt x="606828" y="167282"/>
                </a:lnTo>
                <a:lnTo>
                  <a:pt x="568394" y="190756"/>
                </a:lnTo>
                <a:lnTo>
                  <a:pt x="530907" y="215585"/>
                </a:lnTo>
                <a:lnTo>
                  <a:pt x="494400" y="241735"/>
                </a:lnTo>
                <a:lnTo>
                  <a:pt x="458907" y="269172"/>
                </a:lnTo>
                <a:lnTo>
                  <a:pt x="424464" y="297862"/>
                </a:lnTo>
                <a:lnTo>
                  <a:pt x="391103" y="327771"/>
                </a:lnTo>
                <a:lnTo>
                  <a:pt x="358859" y="358865"/>
                </a:lnTo>
                <a:lnTo>
                  <a:pt x="327765" y="391110"/>
                </a:lnTo>
                <a:lnTo>
                  <a:pt x="297857" y="424471"/>
                </a:lnTo>
                <a:lnTo>
                  <a:pt x="269167" y="458915"/>
                </a:lnTo>
                <a:lnTo>
                  <a:pt x="241730" y="494408"/>
                </a:lnTo>
                <a:lnTo>
                  <a:pt x="215581" y="530915"/>
                </a:lnTo>
                <a:lnTo>
                  <a:pt x="190752" y="568403"/>
                </a:lnTo>
                <a:lnTo>
                  <a:pt x="167278" y="606837"/>
                </a:lnTo>
                <a:lnTo>
                  <a:pt x="145194" y="646184"/>
                </a:lnTo>
                <a:lnTo>
                  <a:pt x="124533" y="686410"/>
                </a:lnTo>
                <a:lnTo>
                  <a:pt x="105328" y="727479"/>
                </a:lnTo>
                <a:lnTo>
                  <a:pt x="87616" y="769359"/>
                </a:lnTo>
                <a:lnTo>
                  <a:pt x="71428" y="812015"/>
                </a:lnTo>
                <a:lnTo>
                  <a:pt x="56800" y="855413"/>
                </a:lnTo>
                <a:lnTo>
                  <a:pt x="43766" y="899520"/>
                </a:lnTo>
                <a:lnTo>
                  <a:pt x="32359" y="944300"/>
                </a:lnTo>
                <a:lnTo>
                  <a:pt x="22613" y="989721"/>
                </a:lnTo>
                <a:lnTo>
                  <a:pt x="14563" y="1035747"/>
                </a:lnTo>
                <a:lnTo>
                  <a:pt x="8242" y="1082346"/>
                </a:lnTo>
                <a:lnTo>
                  <a:pt x="3686" y="1129482"/>
                </a:lnTo>
                <a:lnTo>
                  <a:pt x="927" y="1177122"/>
                </a:lnTo>
                <a:lnTo>
                  <a:pt x="0" y="1225232"/>
                </a:lnTo>
                <a:lnTo>
                  <a:pt x="927" y="1273342"/>
                </a:lnTo>
                <a:lnTo>
                  <a:pt x="3686" y="1320982"/>
                </a:lnTo>
                <a:lnTo>
                  <a:pt x="8242" y="1368118"/>
                </a:lnTo>
                <a:lnTo>
                  <a:pt x="14563" y="1414717"/>
                </a:lnTo>
                <a:lnTo>
                  <a:pt x="22613" y="1460743"/>
                </a:lnTo>
                <a:lnTo>
                  <a:pt x="32359" y="1506164"/>
                </a:lnTo>
                <a:lnTo>
                  <a:pt x="43766" y="1550944"/>
                </a:lnTo>
                <a:lnTo>
                  <a:pt x="56800" y="1595051"/>
                </a:lnTo>
                <a:lnTo>
                  <a:pt x="71428" y="1638449"/>
                </a:lnTo>
                <a:lnTo>
                  <a:pt x="87616" y="1681105"/>
                </a:lnTo>
                <a:lnTo>
                  <a:pt x="105328" y="1722985"/>
                </a:lnTo>
                <a:lnTo>
                  <a:pt x="124533" y="1764054"/>
                </a:lnTo>
                <a:lnTo>
                  <a:pt x="145194" y="1804280"/>
                </a:lnTo>
                <a:lnTo>
                  <a:pt x="167278" y="1843627"/>
                </a:lnTo>
                <a:lnTo>
                  <a:pt x="190752" y="1882061"/>
                </a:lnTo>
                <a:lnTo>
                  <a:pt x="215581" y="1919549"/>
                </a:lnTo>
                <a:lnTo>
                  <a:pt x="241730" y="1956056"/>
                </a:lnTo>
                <a:lnTo>
                  <a:pt x="269167" y="1991549"/>
                </a:lnTo>
                <a:lnTo>
                  <a:pt x="297857" y="2025993"/>
                </a:lnTo>
                <a:lnTo>
                  <a:pt x="327765" y="2059354"/>
                </a:lnTo>
                <a:lnTo>
                  <a:pt x="358859" y="2091599"/>
                </a:lnTo>
                <a:lnTo>
                  <a:pt x="391103" y="2122693"/>
                </a:lnTo>
                <a:lnTo>
                  <a:pt x="424464" y="2152602"/>
                </a:lnTo>
                <a:lnTo>
                  <a:pt x="458907" y="2181292"/>
                </a:lnTo>
                <a:lnTo>
                  <a:pt x="494400" y="2208729"/>
                </a:lnTo>
                <a:lnTo>
                  <a:pt x="530907" y="2234879"/>
                </a:lnTo>
                <a:lnTo>
                  <a:pt x="568394" y="2259708"/>
                </a:lnTo>
                <a:lnTo>
                  <a:pt x="606828" y="2283182"/>
                </a:lnTo>
                <a:lnTo>
                  <a:pt x="646174" y="2305267"/>
                </a:lnTo>
                <a:lnTo>
                  <a:pt x="686399" y="2325929"/>
                </a:lnTo>
                <a:lnTo>
                  <a:pt x="727469" y="2345133"/>
                </a:lnTo>
                <a:lnTo>
                  <a:pt x="769348" y="2362846"/>
                </a:lnTo>
                <a:lnTo>
                  <a:pt x="812004" y="2379034"/>
                </a:lnTo>
                <a:lnTo>
                  <a:pt x="855402" y="2393663"/>
                </a:lnTo>
                <a:lnTo>
                  <a:pt x="899508" y="2406697"/>
                </a:lnTo>
                <a:lnTo>
                  <a:pt x="944288" y="2418105"/>
                </a:lnTo>
                <a:lnTo>
                  <a:pt x="989708" y="2427851"/>
                </a:lnTo>
                <a:lnTo>
                  <a:pt x="1035735" y="2435901"/>
                </a:lnTo>
                <a:lnTo>
                  <a:pt x="1082333" y="2442221"/>
                </a:lnTo>
                <a:lnTo>
                  <a:pt x="1129469" y="2446778"/>
                </a:lnTo>
                <a:lnTo>
                  <a:pt x="1177109" y="2449537"/>
                </a:lnTo>
                <a:lnTo>
                  <a:pt x="1225219" y="2450465"/>
                </a:lnTo>
                <a:lnTo>
                  <a:pt x="1273330" y="2449537"/>
                </a:lnTo>
                <a:lnTo>
                  <a:pt x="1320971" y="2446778"/>
                </a:lnTo>
                <a:lnTo>
                  <a:pt x="1368108" y="2442221"/>
                </a:lnTo>
                <a:lnTo>
                  <a:pt x="1414707" y="2435901"/>
                </a:lnTo>
                <a:lnTo>
                  <a:pt x="1460734" y="2427851"/>
                </a:lnTo>
                <a:lnTo>
                  <a:pt x="1506155" y="2418105"/>
                </a:lnTo>
                <a:lnTo>
                  <a:pt x="1550936" y="2406697"/>
                </a:lnTo>
                <a:lnTo>
                  <a:pt x="1595043" y="2393663"/>
                </a:lnTo>
                <a:lnTo>
                  <a:pt x="1638441" y="2379034"/>
                </a:lnTo>
                <a:lnTo>
                  <a:pt x="1681098" y="2362846"/>
                </a:lnTo>
                <a:lnTo>
                  <a:pt x="1722978" y="2345133"/>
                </a:lnTo>
                <a:lnTo>
                  <a:pt x="1764047" y="2325929"/>
                </a:lnTo>
                <a:lnTo>
                  <a:pt x="1804273" y="2305267"/>
                </a:lnTo>
                <a:lnTo>
                  <a:pt x="1843619" y="2283182"/>
                </a:lnTo>
                <a:lnTo>
                  <a:pt x="1882054" y="2259708"/>
                </a:lnTo>
                <a:lnTo>
                  <a:pt x="1919542" y="2234879"/>
                </a:lnTo>
                <a:lnTo>
                  <a:pt x="1956049" y="2208729"/>
                </a:lnTo>
                <a:lnTo>
                  <a:pt x="1991541" y="2181292"/>
                </a:lnTo>
                <a:lnTo>
                  <a:pt x="2025985" y="2152602"/>
                </a:lnTo>
                <a:lnTo>
                  <a:pt x="2059347" y="2122693"/>
                </a:lnTo>
                <a:lnTo>
                  <a:pt x="2091591" y="2091599"/>
                </a:lnTo>
                <a:lnTo>
                  <a:pt x="2122685" y="2059354"/>
                </a:lnTo>
                <a:lnTo>
                  <a:pt x="2152593" y="2025993"/>
                </a:lnTo>
                <a:lnTo>
                  <a:pt x="2181283" y="1991549"/>
                </a:lnTo>
                <a:lnTo>
                  <a:pt x="2208720" y="1956056"/>
                </a:lnTo>
                <a:lnTo>
                  <a:pt x="2234870" y="1919549"/>
                </a:lnTo>
                <a:lnTo>
                  <a:pt x="2259699" y="1882061"/>
                </a:lnTo>
                <a:lnTo>
                  <a:pt x="2283173" y="1843627"/>
                </a:lnTo>
                <a:lnTo>
                  <a:pt x="2305257" y="1804280"/>
                </a:lnTo>
                <a:lnTo>
                  <a:pt x="2325918" y="1764054"/>
                </a:lnTo>
                <a:lnTo>
                  <a:pt x="2345123" y="1722985"/>
                </a:lnTo>
                <a:lnTo>
                  <a:pt x="2362835" y="1681105"/>
                </a:lnTo>
                <a:lnTo>
                  <a:pt x="2379023" y="1638449"/>
                </a:lnTo>
                <a:lnTo>
                  <a:pt x="2393651" y="1595051"/>
                </a:lnTo>
                <a:lnTo>
                  <a:pt x="2406686" y="1550944"/>
                </a:lnTo>
                <a:lnTo>
                  <a:pt x="2418093" y="1506164"/>
                </a:lnTo>
                <a:lnTo>
                  <a:pt x="2427838" y="1460743"/>
                </a:lnTo>
                <a:lnTo>
                  <a:pt x="2435888" y="1414717"/>
                </a:lnTo>
                <a:lnTo>
                  <a:pt x="2442209" y="1368118"/>
                </a:lnTo>
                <a:lnTo>
                  <a:pt x="2446766" y="1320982"/>
                </a:lnTo>
                <a:lnTo>
                  <a:pt x="2449525" y="1273342"/>
                </a:lnTo>
                <a:lnTo>
                  <a:pt x="2450452" y="1225232"/>
                </a:lnTo>
                <a:lnTo>
                  <a:pt x="2449525" y="1177122"/>
                </a:lnTo>
                <a:lnTo>
                  <a:pt x="2446766" y="1129482"/>
                </a:lnTo>
                <a:lnTo>
                  <a:pt x="2442209" y="1082346"/>
                </a:lnTo>
                <a:lnTo>
                  <a:pt x="2435888" y="1035747"/>
                </a:lnTo>
                <a:lnTo>
                  <a:pt x="2427838" y="989721"/>
                </a:lnTo>
                <a:lnTo>
                  <a:pt x="2418093" y="944300"/>
                </a:lnTo>
                <a:lnTo>
                  <a:pt x="2406686" y="899520"/>
                </a:lnTo>
                <a:lnTo>
                  <a:pt x="2393651" y="855413"/>
                </a:lnTo>
                <a:lnTo>
                  <a:pt x="2379023" y="812015"/>
                </a:lnTo>
                <a:lnTo>
                  <a:pt x="2362835" y="769359"/>
                </a:lnTo>
                <a:lnTo>
                  <a:pt x="2345123" y="727479"/>
                </a:lnTo>
                <a:lnTo>
                  <a:pt x="2325918" y="686410"/>
                </a:lnTo>
                <a:lnTo>
                  <a:pt x="2305257" y="646184"/>
                </a:lnTo>
                <a:lnTo>
                  <a:pt x="2283173" y="606837"/>
                </a:lnTo>
                <a:lnTo>
                  <a:pt x="2259699" y="568403"/>
                </a:lnTo>
                <a:lnTo>
                  <a:pt x="2234870" y="530915"/>
                </a:lnTo>
                <a:lnTo>
                  <a:pt x="2208720" y="494408"/>
                </a:lnTo>
                <a:lnTo>
                  <a:pt x="2181283" y="458915"/>
                </a:lnTo>
                <a:lnTo>
                  <a:pt x="2152593" y="424471"/>
                </a:lnTo>
                <a:lnTo>
                  <a:pt x="2122685" y="391110"/>
                </a:lnTo>
                <a:lnTo>
                  <a:pt x="2091591" y="358865"/>
                </a:lnTo>
                <a:lnTo>
                  <a:pt x="2059347" y="327771"/>
                </a:lnTo>
                <a:lnTo>
                  <a:pt x="2025985" y="297862"/>
                </a:lnTo>
                <a:lnTo>
                  <a:pt x="1991541" y="269172"/>
                </a:lnTo>
                <a:lnTo>
                  <a:pt x="1956049" y="241735"/>
                </a:lnTo>
                <a:lnTo>
                  <a:pt x="1919542" y="215585"/>
                </a:lnTo>
                <a:lnTo>
                  <a:pt x="1882054" y="190756"/>
                </a:lnTo>
                <a:lnTo>
                  <a:pt x="1843619" y="167282"/>
                </a:lnTo>
                <a:lnTo>
                  <a:pt x="1804273" y="145197"/>
                </a:lnTo>
                <a:lnTo>
                  <a:pt x="1764047" y="124535"/>
                </a:lnTo>
                <a:lnTo>
                  <a:pt x="1722978" y="105331"/>
                </a:lnTo>
                <a:lnTo>
                  <a:pt x="1681098" y="87618"/>
                </a:lnTo>
                <a:lnTo>
                  <a:pt x="1638441" y="71430"/>
                </a:lnTo>
                <a:lnTo>
                  <a:pt x="1595043" y="56801"/>
                </a:lnTo>
                <a:lnTo>
                  <a:pt x="1550936" y="43767"/>
                </a:lnTo>
                <a:lnTo>
                  <a:pt x="1506155" y="32359"/>
                </a:lnTo>
                <a:lnTo>
                  <a:pt x="1460734" y="22613"/>
                </a:lnTo>
                <a:lnTo>
                  <a:pt x="1414707" y="14563"/>
                </a:lnTo>
                <a:lnTo>
                  <a:pt x="1368108" y="8243"/>
                </a:lnTo>
                <a:lnTo>
                  <a:pt x="1320971" y="3686"/>
                </a:lnTo>
                <a:lnTo>
                  <a:pt x="1273330" y="927"/>
                </a:lnTo>
                <a:lnTo>
                  <a:pt x="1225219" y="0"/>
                </a:lnTo>
                <a:close/>
              </a:path>
            </a:pathLst>
          </a:custGeom>
          <a:solidFill>
            <a:srgbClr val="4997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359994" y="1497355"/>
            <a:ext cx="2450465" cy="2450465"/>
          </a:xfrm>
          <a:custGeom>
            <a:avLst/>
            <a:gdLst/>
            <a:ahLst/>
            <a:cxnLst/>
            <a:rect l="l" t="t" r="r" b="b"/>
            <a:pathLst>
              <a:path w="2450465" h="2450465">
                <a:moveTo>
                  <a:pt x="1225232" y="0"/>
                </a:moveTo>
                <a:lnTo>
                  <a:pt x="1177122" y="927"/>
                </a:lnTo>
                <a:lnTo>
                  <a:pt x="1129482" y="3686"/>
                </a:lnTo>
                <a:lnTo>
                  <a:pt x="1082346" y="8243"/>
                </a:lnTo>
                <a:lnTo>
                  <a:pt x="1035747" y="14563"/>
                </a:lnTo>
                <a:lnTo>
                  <a:pt x="989721" y="22613"/>
                </a:lnTo>
                <a:lnTo>
                  <a:pt x="944300" y="32359"/>
                </a:lnTo>
                <a:lnTo>
                  <a:pt x="899520" y="43767"/>
                </a:lnTo>
                <a:lnTo>
                  <a:pt x="855413" y="56801"/>
                </a:lnTo>
                <a:lnTo>
                  <a:pt x="812015" y="71430"/>
                </a:lnTo>
                <a:lnTo>
                  <a:pt x="769359" y="87618"/>
                </a:lnTo>
                <a:lnTo>
                  <a:pt x="727479" y="105331"/>
                </a:lnTo>
                <a:lnTo>
                  <a:pt x="686410" y="124535"/>
                </a:lnTo>
                <a:lnTo>
                  <a:pt x="646184" y="145197"/>
                </a:lnTo>
                <a:lnTo>
                  <a:pt x="606837" y="167282"/>
                </a:lnTo>
                <a:lnTo>
                  <a:pt x="568403" y="190756"/>
                </a:lnTo>
                <a:lnTo>
                  <a:pt x="530915" y="215585"/>
                </a:lnTo>
                <a:lnTo>
                  <a:pt x="494408" y="241735"/>
                </a:lnTo>
                <a:lnTo>
                  <a:pt x="458915" y="269172"/>
                </a:lnTo>
                <a:lnTo>
                  <a:pt x="424471" y="297862"/>
                </a:lnTo>
                <a:lnTo>
                  <a:pt x="391110" y="327771"/>
                </a:lnTo>
                <a:lnTo>
                  <a:pt x="358865" y="358865"/>
                </a:lnTo>
                <a:lnTo>
                  <a:pt x="327771" y="391110"/>
                </a:lnTo>
                <a:lnTo>
                  <a:pt x="297862" y="424471"/>
                </a:lnTo>
                <a:lnTo>
                  <a:pt x="269172" y="458915"/>
                </a:lnTo>
                <a:lnTo>
                  <a:pt x="241735" y="494408"/>
                </a:lnTo>
                <a:lnTo>
                  <a:pt x="215585" y="530915"/>
                </a:lnTo>
                <a:lnTo>
                  <a:pt x="190756" y="568403"/>
                </a:lnTo>
                <a:lnTo>
                  <a:pt x="167282" y="606837"/>
                </a:lnTo>
                <a:lnTo>
                  <a:pt x="145197" y="646184"/>
                </a:lnTo>
                <a:lnTo>
                  <a:pt x="124535" y="686410"/>
                </a:lnTo>
                <a:lnTo>
                  <a:pt x="105331" y="727479"/>
                </a:lnTo>
                <a:lnTo>
                  <a:pt x="87618" y="769359"/>
                </a:lnTo>
                <a:lnTo>
                  <a:pt x="71430" y="812015"/>
                </a:lnTo>
                <a:lnTo>
                  <a:pt x="56801" y="855413"/>
                </a:lnTo>
                <a:lnTo>
                  <a:pt x="43767" y="899520"/>
                </a:lnTo>
                <a:lnTo>
                  <a:pt x="32359" y="944300"/>
                </a:lnTo>
                <a:lnTo>
                  <a:pt x="22613" y="989721"/>
                </a:lnTo>
                <a:lnTo>
                  <a:pt x="14563" y="1035747"/>
                </a:lnTo>
                <a:lnTo>
                  <a:pt x="8243" y="1082346"/>
                </a:lnTo>
                <a:lnTo>
                  <a:pt x="3686" y="1129482"/>
                </a:lnTo>
                <a:lnTo>
                  <a:pt x="927" y="1177122"/>
                </a:lnTo>
                <a:lnTo>
                  <a:pt x="0" y="1225232"/>
                </a:lnTo>
                <a:lnTo>
                  <a:pt x="927" y="1273342"/>
                </a:lnTo>
                <a:lnTo>
                  <a:pt x="3686" y="1320982"/>
                </a:lnTo>
                <a:lnTo>
                  <a:pt x="8243" y="1368118"/>
                </a:lnTo>
                <a:lnTo>
                  <a:pt x="14563" y="1414717"/>
                </a:lnTo>
                <a:lnTo>
                  <a:pt x="22613" y="1460743"/>
                </a:lnTo>
                <a:lnTo>
                  <a:pt x="32359" y="1506164"/>
                </a:lnTo>
                <a:lnTo>
                  <a:pt x="43767" y="1550944"/>
                </a:lnTo>
                <a:lnTo>
                  <a:pt x="56801" y="1595051"/>
                </a:lnTo>
                <a:lnTo>
                  <a:pt x="71430" y="1638449"/>
                </a:lnTo>
                <a:lnTo>
                  <a:pt x="87618" y="1681105"/>
                </a:lnTo>
                <a:lnTo>
                  <a:pt x="105331" y="1722985"/>
                </a:lnTo>
                <a:lnTo>
                  <a:pt x="124535" y="1764054"/>
                </a:lnTo>
                <a:lnTo>
                  <a:pt x="145197" y="1804280"/>
                </a:lnTo>
                <a:lnTo>
                  <a:pt x="167282" y="1843627"/>
                </a:lnTo>
                <a:lnTo>
                  <a:pt x="190756" y="1882061"/>
                </a:lnTo>
                <a:lnTo>
                  <a:pt x="215585" y="1919549"/>
                </a:lnTo>
                <a:lnTo>
                  <a:pt x="241735" y="1956056"/>
                </a:lnTo>
                <a:lnTo>
                  <a:pt x="269172" y="1991549"/>
                </a:lnTo>
                <a:lnTo>
                  <a:pt x="297862" y="2025993"/>
                </a:lnTo>
                <a:lnTo>
                  <a:pt x="327771" y="2059354"/>
                </a:lnTo>
                <a:lnTo>
                  <a:pt x="358865" y="2091599"/>
                </a:lnTo>
                <a:lnTo>
                  <a:pt x="391110" y="2122693"/>
                </a:lnTo>
                <a:lnTo>
                  <a:pt x="424471" y="2152602"/>
                </a:lnTo>
                <a:lnTo>
                  <a:pt x="458915" y="2181292"/>
                </a:lnTo>
                <a:lnTo>
                  <a:pt x="494408" y="2208729"/>
                </a:lnTo>
                <a:lnTo>
                  <a:pt x="530915" y="2234879"/>
                </a:lnTo>
                <a:lnTo>
                  <a:pt x="568403" y="2259708"/>
                </a:lnTo>
                <a:lnTo>
                  <a:pt x="606837" y="2283182"/>
                </a:lnTo>
                <a:lnTo>
                  <a:pt x="646184" y="2305267"/>
                </a:lnTo>
                <a:lnTo>
                  <a:pt x="686410" y="2325929"/>
                </a:lnTo>
                <a:lnTo>
                  <a:pt x="727479" y="2345133"/>
                </a:lnTo>
                <a:lnTo>
                  <a:pt x="769359" y="2362846"/>
                </a:lnTo>
                <a:lnTo>
                  <a:pt x="812015" y="2379034"/>
                </a:lnTo>
                <a:lnTo>
                  <a:pt x="855413" y="2393663"/>
                </a:lnTo>
                <a:lnTo>
                  <a:pt x="899520" y="2406697"/>
                </a:lnTo>
                <a:lnTo>
                  <a:pt x="944300" y="2418105"/>
                </a:lnTo>
                <a:lnTo>
                  <a:pt x="989721" y="2427851"/>
                </a:lnTo>
                <a:lnTo>
                  <a:pt x="1035747" y="2435901"/>
                </a:lnTo>
                <a:lnTo>
                  <a:pt x="1082346" y="2442221"/>
                </a:lnTo>
                <a:lnTo>
                  <a:pt x="1129482" y="2446778"/>
                </a:lnTo>
                <a:lnTo>
                  <a:pt x="1177122" y="2449537"/>
                </a:lnTo>
                <a:lnTo>
                  <a:pt x="1225232" y="2450465"/>
                </a:lnTo>
                <a:lnTo>
                  <a:pt x="1273342" y="2449537"/>
                </a:lnTo>
                <a:lnTo>
                  <a:pt x="1320982" y="2446778"/>
                </a:lnTo>
                <a:lnTo>
                  <a:pt x="1368118" y="2442221"/>
                </a:lnTo>
                <a:lnTo>
                  <a:pt x="1414717" y="2435901"/>
                </a:lnTo>
                <a:lnTo>
                  <a:pt x="1460743" y="2427851"/>
                </a:lnTo>
                <a:lnTo>
                  <a:pt x="1506163" y="2418105"/>
                </a:lnTo>
                <a:lnTo>
                  <a:pt x="1550943" y="2406697"/>
                </a:lnTo>
                <a:lnTo>
                  <a:pt x="1595050" y="2393663"/>
                </a:lnTo>
                <a:lnTo>
                  <a:pt x="1638448" y="2379034"/>
                </a:lnTo>
                <a:lnTo>
                  <a:pt x="1681103" y="2362846"/>
                </a:lnTo>
                <a:lnTo>
                  <a:pt x="1722983" y="2345133"/>
                </a:lnTo>
                <a:lnTo>
                  <a:pt x="1764052" y="2325929"/>
                </a:lnTo>
                <a:lnTo>
                  <a:pt x="1804277" y="2305267"/>
                </a:lnTo>
                <a:lnTo>
                  <a:pt x="1843623" y="2283182"/>
                </a:lnTo>
                <a:lnTo>
                  <a:pt x="1882057" y="2259708"/>
                </a:lnTo>
                <a:lnTo>
                  <a:pt x="1919545" y="2234879"/>
                </a:lnTo>
                <a:lnTo>
                  <a:pt x="1956052" y="2208729"/>
                </a:lnTo>
                <a:lnTo>
                  <a:pt x="1991544" y="2181292"/>
                </a:lnTo>
                <a:lnTo>
                  <a:pt x="2025988" y="2152602"/>
                </a:lnTo>
                <a:lnTo>
                  <a:pt x="2059348" y="2122693"/>
                </a:lnTo>
                <a:lnTo>
                  <a:pt x="2091593" y="2091599"/>
                </a:lnTo>
                <a:lnTo>
                  <a:pt x="2122686" y="2059354"/>
                </a:lnTo>
                <a:lnTo>
                  <a:pt x="2152595" y="2025993"/>
                </a:lnTo>
                <a:lnTo>
                  <a:pt x="2181284" y="1991549"/>
                </a:lnTo>
                <a:lnTo>
                  <a:pt x="2208721" y="1956056"/>
                </a:lnTo>
                <a:lnTo>
                  <a:pt x="2234871" y="1919549"/>
                </a:lnTo>
                <a:lnTo>
                  <a:pt x="2259699" y="1882061"/>
                </a:lnTo>
                <a:lnTo>
                  <a:pt x="2283173" y="1843627"/>
                </a:lnTo>
                <a:lnTo>
                  <a:pt x="2305258" y="1804280"/>
                </a:lnTo>
                <a:lnTo>
                  <a:pt x="2325919" y="1764054"/>
                </a:lnTo>
                <a:lnTo>
                  <a:pt x="2345123" y="1722985"/>
                </a:lnTo>
                <a:lnTo>
                  <a:pt x="2362836" y="1681105"/>
                </a:lnTo>
                <a:lnTo>
                  <a:pt x="2379023" y="1638449"/>
                </a:lnTo>
                <a:lnTo>
                  <a:pt x="2393651" y="1595051"/>
                </a:lnTo>
                <a:lnTo>
                  <a:pt x="2406686" y="1550944"/>
                </a:lnTo>
                <a:lnTo>
                  <a:pt x="2418093" y="1506164"/>
                </a:lnTo>
                <a:lnTo>
                  <a:pt x="2427838" y="1460743"/>
                </a:lnTo>
                <a:lnTo>
                  <a:pt x="2435888" y="1414717"/>
                </a:lnTo>
                <a:lnTo>
                  <a:pt x="2442209" y="1368118"/>
                </a:lnTo>
                <a:lnTo>
                  <a:pt x="2446766" y="1320982"/>
                </a:lnTo>
                <a:lnTo>
                  <a:pt x="2449525" y="1273342"/>
                </a:lnTo>
                <a:lnTo>
                  <a:pt x="2450452" y="1225232"/>
                </a:lnTo>
                <a:lnTo>
                  <a:pt x="2449525" y="1177122"/>
                </a:lnTo>
                <a:lnTo>
                  <a:pt x="2446766" y="1129482"/>
                </a:lnTo>
                <a:lnTo>
                  <a:pt x="2442209" y="1082346"/>
                </a:lnTo>
                <a:lnTo>
                  <a:pt x="2435888" y="1035747"/>
                </a:lnTo>
                <a:lnTo>
                  <a:pt x="2427838" y="989721"/>
                </a:lnTo>
                <a:lnTo>
                  <a:pt x="2418093" y="944300"/>
                </a:lnTo>
                <a:lnTo>
                  <a:pt x="2406686" y="899520"/>
                </a:lnTo>
                <a:lnTo>
                  <a:pt x="2393651" y="855413"/>
                </a:lnTo>
                <a:lnTo>
                  <a:pt x="2379023" y="812015"/>
                </a:lnTo>
                <a:lnTo>
                  <a:pt x="2362836" y="769359"/>
                </a:lnTo>
                <a:lnTo>
                  <a:pt x="2345123" y="727479"/>
                </a:lnTo>
                <a:lnTo>
                  <a:pt x="2325919" y="686410"/>
                </a:lnTo>
                <a:lnTo>
                  <a:pt x="2305258" y="646184"/>
                </a:lnTo>
                <a:lnTo>
                  <a:pt x="2283173" y="606837"/>
                </a:lnTo>
                <a:lnTo>
                  <a:pt x="2259699" y="568403"/>
                </a:lnTo>
                <a:lnTo>
                  <a:pt x="2234871" y="530915"/>
                </a:lnTo>
                <a:lnTo>
                  <a:pt x="2208721" y="494408"/>
                </a:lnTo>
                <a:lnTo>
                  <a:pt x="2181284" y="458915"/>
                </a:lnTo>
                <a:lnTo>
                  <a:pt x="2152595" y="424471"/>
                </a:lnTo>
                <a:lnTo>
                  <a:pt x="2122686" y="391110"/>
                </a:lnTo>
                <a:lnTo>
                  <a:pt x="2091593" y="358865"/>
                </a:lnTo>
                <a:lnTo>
                  <a:pt x="2059348" y="327771"/>
                </a:lnTo>
                <a:lnTo>
                  <a:pt x="2025988" y="297862"/>
                </a:lnTo>
                <a:lnTo>
                  <a:pt x="1991544" y="269172"/>
                </a:lnTo>
                <a:lnTo>
                  <a:pt x="1956052" y="241735"/>
                </a:lnTo>
                <a:lnTo>
                  <a:pt x="1919545" y="215585"/>
                </a:lnTo>
                <a:lnTo>
                  <a:pt x="1882057" y="190756"/>
                </a:lnTo>
                <a:lnTo>
                  <a:pt x="1843623" y="167282"/>
                </a:lnTo>
                <a:lnTo>
                  <a:pt x="1804277" y="145197"/>
                </a:lnTo>
                <a:lnTo>
                  <a:pt x="1764052" y="124535"/>
                </a:lnTo>
                <a:lnTo>
                  <a:pt x="1722983" y="105331"/>
                </a:lnTo>
                <a:lnTo>
                  <a:pt x="1681103" y="87618"/>
                </a:lnTo>
                <a:lnTo>
                  <a:pt x="1638448" y="71430"/>
                </a:lnTo>
                <a:lnTo>
                  <a:pt x="1595050" y="56801"/>
                </a:lnTo>
                <a:lnTo>
                  <a:pt x="1550943" y="43767"/>
                </a:lnTo>
                <a:lnTo>
                  <a:pt x="1506163" y="32359"/>
                </a:lnTo>
                <a:lnTo>
                  <a:pt x="1460743" y="22613"/>
                </a:lnTo>
                <a:lnTo>
                  <a:pt x="1414717" y="14563"/>
                </a:lnTo>
                <a:lnTo>
                  <a:pt x="1368118" y="8243"/>
                </a:lnTo>
                <a:lnTo>
                  <a:pt x="1320982" y="3686"/>
                </a:lnTo>
                <a:lnTo>
                  <a:pt x="1273342" y="927"/>
                </a:lnTo>
                <a:lnTo>
                  <a:pt x="1225232" y="0"/>
                </a:lnTo>
                <a:close/>
              </a:path>
            </a:pathLst>
          </a:custGeom>
          <a:solidFill>
            <a:srgbClr val="4997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77370" y="1497355"/>
            <a:ext cx="2450465" cy="2450465"/>
          </a:xfrm>
          <a:custGeom>
            <a:avLst/>
            <a:gdLst/>
            <a:ahLst/>
            <a:cxnLst/>
            <a:rect l="l" t="t" r="r" b="b"/>
            <a:pathLst>
              <a:path w="2450465" h="2450465">
                <a:moveTo>
                  <a:pt x="1225219" y="0"/>
                </a:moveTo>
                <a:lnTo>
                  <a:pt x="1177109" y="927"/>
                </a:lnTo>
                <a:lnTo>
                  <a:pt x="1129469" y="3686"/>
                </a:lnTo>
                <a:lnTo>
                  <a:pt x="1082333" y="8243"/>
                </a:lnTo>
                <a:lnTo>
                  <a:pt x="1035735" y="14563"/>
                </a:lnTo>
                <a:lnTo>
                  <a:pt x="989708" y="22613"/>
                </a:lnTo>
                <a:lnTo>
                  <a:pt x="944288" y="32359"/>
                </a:lnTo>
                <a:lnTo>
                  <a:pt x="899508" y="43767"/>
                </a:lnTo>
                <a:lnTo>
                  <a:pt x="855402" y="56801"/>
                </a:lnTo>
                <a:lnTo>
                  <a:pt x="812004" y="71430"/>
                </a:lnTo>
                <a:lnTo>
                  <a:pt x="769348" y="87618"/>
                </a:lnTo>
                <a:lnTo>
                  <a:pt x="727469" y="105331"/>
                </a:lnTo>
                <a:lnTo>
                  <a:pt x="686399" y="124535"/>
                </a:lnTo>
                <a:lnTo>
                  <a:pt x="646174" y="145197"/>
                </a:lnTo>
                <a:lnTo>
                  <a:pt x="606828" y="167282"/>
                </a:lnTo>
                <a:lnTo>
                  <a:pt x="568394" y="190756"/>
                </a:lnTo>
                <a:lnTo>
                  <a:pt x="530907" y="215585"/>
                </a:lnTo>
                <a:lnTo>
                  <a:pt x="494400" y="241735"/>
                </a:lnTo>
                <a:lnTo>
                  <a:pt x="458907" y="269172"/>
                </a:lnTo>
                <a:lnTo>
                  <a:pt x="424464" y="297862"/>
                </a:lnTo>
                <a:lnTo>
                  <a:pt x="391103" y="327771"/>
                </a:lnTo>
                <a:lnTo>
                  <a:pt x="358859" y="358865"/>
                </a:lnTo>
                <a:lnTo>
                  <a:pt x="327765" y="391110"/>
                </a:lnTo>
                <a:lnTo>
                  <a:pt x="297857" y="424471"/>
                </a:lnTo>
                <a:lnTo>
                  <a:pt x="269167" y="458915"/>
                </a:lnTo>
                <a:lnTo>
                  <a:pt x="241730" y="494408"/>
                </a:lnTo>
                <a:lnTo>
                  <a:pt x="215581" y="530915"/>
                </a:lnTo>
                <a:lnTo>
                  <a:pt x="190752" y="568403"/>
                </a:lnTo>
                <a:lnTo>
                  <a:pt x="167278" y="606837"/>
                </a:lnTo>
                <a:lnTo>
                  <a:pt x="145194" y="646184"/>
                </a:lnTo>
                <a:lnTo>
                  <a:pt x="124533" y="686410"/>
                </a:lnTo>
                <a:lnTo>
                  <a:pt x="105328" y="727479"/>
                </a:lnTo>
                <a:lnTo>
                  <a:pt x="87616" y="769359"/>
                </a:lnTo>
                <a:lnTo>
                  <a:pt x="71428" y="812015"/>
                </a:lnTo>
                <a:lnTo>
                  <a:pt x="56800" y="855413"/>
                </a:lnTo>
                <a:lnTo>
                  <a:pt x="43766" y="899520"/>
                </a:lnTo>
                <a:lnTo>
                  <a:pt x="32359" y="944300"/>
                </a:lnTo>
                <a:lnTo>
                  <a:pt x="22613" y="989721"/>
                </a:lnTo>
                <a:lnTo>
                  <a:pt x="14563" y="1035747"/>
                </a:lnTo>
                <a:lnTo>
                  <a:pt x="8242" y="1082346"/>
                </a:lnTo>
                <a:lnTo>
                  <a:pt x="3686" y="1129482"/>
                </a:lnTo>
                <a:lnTo>
                  <a:pt x="927" y="1177122"/>
                </a:lnTo>
                <a:lnTo>
                  <a:pt x="0" y="1225232"/>
                </a:lnTo>
                <a:lnTo>
                  <a:pt x="927" y="1273342"/>
                </a:lnTo>
                <a:lnTo>
                  <a:pt x="3686" y="1320982"/>
                </a:lnTo>
                <a:lnTo>
                  <a:pt x="8242" y="1368118"/>
                </a:lnTo>
                <a:lnTo>
                  <a:pt x="14563" y="1414717"/>
                </a:lnTo>
                <a:lnTo>
                  <a:pt x="22613" y="1460743"/>
                </a:lnTo>
                <a:lnTo>
                  <a:pt x="32359" y="1506164"/>
                </a:lnTo>
                <a:lnTo>
                  <a:pt x="43766" y="1550944"/>
                </a:lnTo>
                <a:lnTo>
                  <a:pt x="56800" y="1595051"/>
                </a:lnTo>
                <a:lnTo>
                  <a:pt x="71428" y="1638449"/>
                </a:lnTo>
                <a:lnTo>
                  <a:pt x="87616" y="1681105"/>
                </a:lnTo>
                <a:lnTo>
                  <a:pt x="105328" y="1722985"/>
                </a:lnTo>
                <a:lnTo>
                  <a:pt x="124533" y="1764054"/>
                </a:lnTo>
                <a:lnTo>
                  <a:pt x="145194" y="1804280"/>
                </a:lnTo>
                <a:lnTo>
                  <a:pt x="167278" y="1843627"/>
                </a:lnTo>
                <a:lnTo>
                  <a:pt x="190752" y="1882061"/>
                </a:lnTo>
                <a:lnTo>
                  <a:pt x="215581" y="1919549"/>
                </a:lnTo>
                <a:lnTo>
                  <a:pt x="241730" y="1956056"/>
                </a:lnTo>
                <a:lnTo>
                  <a:pt x="269167" y="1991549"/>
                </a:lnTo>
                <a:lnTo>
                  <a:pt x="297857" y="2025993"/>
                </a:lnTo>
                <a:lnTo>
                  <a:pt x="327765" y="2059354"/>
                </a:lnTo>
                <a:lnTo>
                  <a:pt x="358859" y="2091599"/>
                </a:lnTo>
                <a:lnTo>
                  <a:pt x="391103" y="2122693"/>
                </a:lnTo>
                <a:lnTo>
                  <a:pt x="424464" y="2152602"/>
                </a:lnTo>
                <a:lnTo>
                  <a:pt x="458907" y="2181292"/>
                </a:lnTo>
                <a:lnTo>
                  <a:pt x="494400" y="2208729"/>
                </a:lnTo>
                <a:lnTo>
                  <a:pt x="530907" y="2234879"/>
                </a:lnTo>
                <a:lnTo>
                  <a:pt x="568394" y="2259708"/>
                </a:lnTo>
                <a:lnTo>
                  <a:pt x="606828" y="2283182"/>
                </a:lnTo>
                <a:lnTo>
                  <a:pt x="646174" y="2305267"/>
                </a:lnTo>
                <a:lnTo>
                  <a:pt x="686399" y="2325929"/>
                </a:lnTo>
                <a:lnTo>
                  <a:pt x="727469" y="2345133"/>
                </a:lnTo>
                <a:lnTo>
                  <a:pt x="769348" y="2362846"/>
                </a:lnTo>
                <a:lnTo>
                  <a:pt x="812004" y="2379034"/>
                </a:lnTo>
                <a:lnTo>
                  <a:pt x="855402" y="2393663"/>
                </a:lnTo>
                <a:lnTo>
                  <a:pt x="899508" y="2406697"/>
                </a:lnTo>
                <a:lnTo>
                  <a:pt x="944288" y="2418105"/>
                </a:lnTo>
                <a:lnTo>
                  <a:pt x="989708" y="2427851"/>
                </a:lnTo>
                <a:lnTo>
                  <a:pt x="1035735" y="2435901"/>
                </a:lnTo>
                <a:lnTo>
                  <a:pt x="1082333" y="2442221"/>
                </a:lnTo>
                <a:lnTo>
                  <a:pt x="1129469" y="2446778"/>
                </a:lnTo>
                <a:lnTo>
                  <a:pt x="1177109" y="2449537"/>
                </a:lnTo>
                <a:lnTo>
                  <a:pt x="1225219" y="2450465"/>
                </a:lnTo>
                <a:lnTo>
                  <a:pt x="1273330" y="2449537"/>
                </a:lnTo>
                <a:lnTo>
                  <a:pt x="1320971" y="2446778"/>
                </a:lnTo>
                <a:lnTo>
                  <a:pt x="1368108" y="2442221"/>
                </a:lnTo>
                <a:lnTo>
                  <a:pt x="1414707" y="2435901"/>
                </a:lnTo>
                <a:lnTo>
                  <a:pt x="1460734" y="2427851"/>
                </a:lnTo>
                <a:lnTo>
                  <a:pt x="1506155" y="2418105"/>
                </a:lnTo>
                <a:lnTo>
                  <a:pt x="1550936" y="2406697"/>
                </a:lnTo>
                <a:lnTo>
                  <a:pt x="1595043" y="2393663"/>
                </a:lnTo>
                <a:lnTo>
                  <a:pt x="1638441" y="2379034"/>
                </a:lnTo>
                <a:lnTo>
                  <a:pt x="1681098" y="2362846"/>
                </a:lnTo>
                <a:lnTo>
                  <a:pt x="1722978" y="2345133"/>
                </a:lnTo>
                <a:lnTo>
                  <a:pt x="1764047" y="2325929"/>
                </a:lnTo>
                <a:lnTo>
                  <a:pt x="1804273" y="2305267"/>
                </a:lnTo>
                <a:lnTo>
                  <a:pt x="1843619" y="2283182"/>
                </a:lnTo>
                <a:lnTo>
                  <a:pt x="1882054" y="2259708"/>
                </a:lnTo>
                <a:lnTo>
                  <a:pt x="1919542" y="2234879"/>
                </a:lnTo>
                <a:lnTo>
                  <a:pt x="1956049" y="2208729"/>
                </a:lnTo>
                <a:lnTo>
                  <a:pt x="1991541" y="2181292"/>
                </a:lnTo>
                <a:lnTo>
                  <a:pt x="2025985" y="2152602"/>
                </a:lnTo>
                <a:lnTo>
                  <a:pt x="2059347" y="2122693"/>
                </a:lnTo>
                <a:lnTo>
                  <a:pt x="2091591" y="2091599"/>
                </a:lnTo>
                <a:lnTo>
                  <a:pt x="2122685" y="2059354"/>
                </a:lnTo>
                <a:lnTo>
                  <a:pt x="2152593" y="2025993"/>
                </a:lnTo>
                <a:lnTo>
                  <a:pt x="2181283" y="1991549"/>
                </a:lnTo>
                <a:lnTo>
                  <a:pt x="2208720" y="1956056"/>
                </a:lnTo>
                <a:lnTo>
                  <a:pt x="2234870" y="1919549"/>
                </a:lnTo>
                <a:lnTo>
                  <a:pt x="2259699" y="1882061"/>
                </a:lnTo>
                <a:lnTo>
                  <a:pt x="2283173" y="1843627"/>
                </a:lnTo>
                <a:lnTo>
                  <a:pt x="2305257" y="1804280"/>
                </a:lnTo>
                <a:lnTo>
                  <a:pt x="2325918" y="1764054"/>
                </a:lnTo>
                <a:lnTo>
                  <a:pt x="2345123" y="1722985"/>
                </a:lnTo>
                <a:lnTo>
                  <a:pt x="2362835" y="1681105"/>
                </a:lnTo>
                <a:lnTo>
                  <a:pt x="2379023" y="1638449"/>
                </a:lnTo>
                <a:lnTo>
                  <a:pt x="2393651" y="1595051"/>
                </a:lnTo>
                <a:lnTo>
                  <a:pt x="2406686" y="1550944"/>
                </a:lnTo>
                <a:lnTo>
                  <a:pt x="2418093" y="1506164"/>
                </a:lnTo>
                <a:lnTo>
                  <a:pt x="2427838" y="1460743"/>
                </a:lnTo>
                <a:lnTo>
                  <a:pt x="2435888" y="1414717"/>
                </a:lnTo>
                <a:lnTo>
                  <a:pt x="2442209" y="1368118"/>
                </a:lnTo>
                <a:lnTo>
                  <a:pt x="2446766" y="1320982"/>
                </a:lnTo>
                <a:lnTo>
                  <a:pt x="2449525" y="1273342"/>
                </a:lnTo>
                <a:lnTo>
                  <a:pt x="2450452" y="1225232"/>
                </a:lnTo>
                <a:lnTo>
                  <a:pt x="2449525" y="1177122"/>
                </a:lnTo>
                <a:lnTo>
                  <a:pt x="2446766" y="1129482"/>
                </a:lnTo>
                <a:lnTo>
                  <a:pt x="2442209" y="1082346"/>
                </a:lnTo>
                <a:lnTo>
                  <a:pt x="2435888" y="1035747"/>
                </a:lnTo>
                <a:lnTo>
                  <a:pt x="2427838" y="989721"/>
                </a:lnTo>
                <a:lnTo>
                  <a:pt x="2418093" y="944300"/>
                </a:lnTo>
                <a:lnTo>
                  <a:pt x="2406686" y="899520"/>
                </a:lnTo>
                <a:lnTo>
                  <a:pt x="2393651" y="855413"/>
                </a:lnTo>
                <a:lnTo>
                  <a:pt x="2379023" y="812015"/>
                </a:lnTo>
                <a:lnTo>
                  <a:pt x="2362835" y="769359"/>
                </a:lnTo>
                <a:lnTo>
                  <a:pt x="2345123" y="727479"/>
                </a:lnTo>
                <a:lnTo>
                  <a:pt x="2325918" y="686410"/>
                </a:lnTo>
                <a:lnTo>
                  <a:pt x="2305257" y="646184"/>
                </a:lnTo>
                <a:lnTo>
                  <a:pt x="2283173" y="606837"/>
                </a:lnTo>
                <a:lnTo>
                  <a:pt x="2259699" y="568403"/>
                </a:lnTo>
                <a:lnTo>
                  <a:pt x="2234870" y="530915"/>
                </a:lnTo>
                <a:lnTo>
                  <a:pt x="2208720" y="494408"/>
                </a:lnTo>
                <a:lnTo>
                  <a:pt x="2181283" y="458915"/>
                </a:lnTo>
                <a:lnTo>
                  <a:pt x="2152593" y="424471"/>
                </a:lnTo>
                <a:lnTo>
                  <a:pt x="2122685" y="391110"/>
                </a:lnTo>
                <a:lnTo>
                  <a:pt x="2091591" y="358865"/>
                </a:lnTo>
                <a:lnTo>
                  <a:pt x="2059347" y="327771"/>
                </a:lnTo>
                <a:lnTo>
                  <a:pt x="2025985" y="297862"/>
                </a:lnTo>
                <a:lnTo>
                  <a:pt x="1991541" y="269172"/>
                </a:lnTo>
                <a:lnTo>
                  <a:pt x="1956049" y="241735"/>
                </a:lnTo>
                <a:lnTo>
                  <a:pt x="1919542" y="215585"/>
                </a:lnTo>
                <a:lnTo>
                  <a:pt x="1882054" y="190756"/>
                </a:lnTo>
                <a:lnTo>
                  <a:pt x="1843619" y="167282"/>
                </a:lnTo>
                <a:lnTo>
                  <a:pt x="1804273" y="145197"/>
                </a:lnTo>
                <a:lnTo>
                  <a:pt x="1764047" y="124535"/>
                </a:lnTo>
                <a:lnTo>
                  <a:pt x="1722978" y="105331"/>
                </a:lnTo>
                <a:lnTo>
                  <a:pt x="1681098" y="87618"/>
                </a:lnTo>
                <a:lnTo>
                  <a:pt x="1638441" y="71430"/>
                </a:lnTo>
                <a:lnTo>
                  <a:pt x="1595043" y="56801"/>
                </a:lnTo>
                <a:lnTo>
                  <a:pt x="1550936" y="43767"/>
                </a:lnTo>
                <a:lnTo>
                  <a:pt x="1506155" y="32359"/>
                </a:lnTo>
                <a:lnTo>
                  <a:pt x="1460734" y="22613"/>
                </a:lnTo>
                <a:lnTo>
                  <a:pt x="1414707" y="14563"/>
                </a:lnTo>
                <a:lnTo>
                  <a:pt x="1368108" y="8243"/>
                </a:lnTo>
                <a:lnTo>
                  <a:pt x="1320971" y="3686"/>
                </a:lnTo>
                <a:lnTo>
                  <a:pt x="1273330" y="927"/>
                </a:lnTo>
                <a:lnTo>
                  <a:pt x="1225219" y="0"/>
                </a:lnTo>
                <a:close/>
              </a:path>
            </a:pathLst>
          </a:custGeom>
          <a:solidFill>
            <a:srgbClr val="4997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86051" y="1497355"/>
            <a:ext cx="2450465" cy="2450465"/>
          </a:xfrm>
          <a:custGeom>
            <a:avLst/>
            <a:gdLst/>
            <a:ahLst/>
            <a:cxnLst/>
            <a:rect l="l" t="t" r="r" b="b"/>
            <a:pathLst>
              <a:path w="2450465" h="2450465">
                <a:moveTo>
                  <a:pt x="1225232" y="0"/>
                </a:moveTo>
                <a:lnTo>
                  <a:pt x="1177121" y="927"/>
                </a:lnTo>
                <a:lnTo>
                  <a:pt x="1129480" y="3686"/>
                </a:lnTo>
                <a:lnTo>
                  <a:pt x="1082343" y="8243"/>
                </a:lnTo>
                <a:lnTo>
                  <a:pt x="1035744" y="14563"/>
                </a:lnTo>
                <a:lnTo>
                  <a:pt x="989717" y="22613"/>
                </a:lnTo>
                <a:lnTo>
                  <a:pt x="944296" y="32359"/>
                </a:lnTo>
                <a:lnTo>
                  <a:pt x="899515" y="43767"/>
                </a:lnTo>
                <a:lnTo>
                  <a:pt x="855408" y="56801"/>
                </a:lnTo>
                <a:lnTo>
                  <a:pt x="812010" y="71430"/>
                </a:lnTo>
                <a:lnTo>
                  <a:pt x="769354" y="87618"/>
                </a:lnTo>
                <a:lnTo>
                  <a:pt x="727474" y="105331"/>
                </a:lnTo>
                <a:lnTo>
                  <a:pt x="686404" y="124535"/>
                </a:lnTo>
                <a:lnTo>
                  <a:pt x="646179" y="145197"/>
                </a:lnTo>
                <a:lnTo>
                  <a:pt x="606832" y="167282"/>
                </a:lnTo>
                <a:lnTo>
                  <a:pt x="568397" y="190756"/>
                </a:lnTo>
                <a:lnTo>
                  <a:pt x="530910" y="215585"/>
                </a:lnTo>
                <a:lnTo>
                  <a:pt x="494402" y="241735"/>
                </a:lnTo>
                <a:lnTo>
                  <a:pt x="458910" y="269172"/>
                </a:lnTo>
                <a:lnTo>
                  <a:pt x="424466" y="297862"/>
                </a:lnTo>
                <a:lnTo>
                  <a:pt x="391105" y="327771"/>
                </a:lnTo>
                <a:lnTo>
                  <a:pt x="358860" y="358865"/>
                </a:lnTo>
                <a:lnTo>
                  <a:pt x="327767" y="391110"/>
                </a:lnTo>
                <a:lnTo>
                  <a:pt x="297858" y="424471"/>
                </a:lnTo>
                <a:lnTo>
                  <a:pt x="269168" y="458915"/>
                </a:lnTo>
                <a:lnTo>
                  <a:pt x="241731" y="494408"/>
                </a:lnTo>
                <a:lnTo>
                  <a:pt x="215581" y="530915"/>
                </a:lnTo>
                <a:lnTo>
                  <a:pt x="190752" y="568403"/>
                </a:lnTo>
                <a:lnTo>
                  <a:pt x="167279" y="606837"/>
                </a:lnTo>
                <a:lnTo>
                  <a:pt x="145194" y="646184"/>
                </a:lnTo>
                <a:lnTo>
                  <a:pt x="124533" y="686410"/>
                </a:lnTo>
                <a:lnTo>
                  <a:pt x="105329" y="727479"/>
                </a:lnTo>
                <a:lnTo>
                  <a:pt x="87616" y="769359"/>
                </a:lnTo>
                <a:lnTo>
                  <a:pt x="71428" y="812015"/>
                </a:lnTo>
                <a:lnTo>
                  <a:pt x="56800" y="855413"/>
                </a:lnTo>
                <a:lnTo>
                  <a:pt x="43766" y="899520"/>
                </a:lnTo>
                <a:lnTo>
                  <a:pt x="32359" y="944300"/>
                </a:lnTo>
                <a:lnTo>
                  <a:pt x="22613" y="989721"/>
                </a:lnTo>
                <a:lnTo>
                  <a:pt x="14563" y="1035747"/>
                </a:lnTo>
                <a:lnTo>
                  <a:pt x="8242" y="1082346"/>
                </a:lnTo>
                <a:lnTo>
                  <a:pt x="3686" y="1129482"/>
                </a:lnTo>
                <a:lnTo>
                  <a:pt x="927" y="1177122"/>
                </a:lnTo>
                <a:lnTo>
                  <a:pt x="0" y="1225232"/>
                </a:lnTo>
                <a:lnTo>
                  <a:pt x="927" y="1273342"/>
                </a:lnTo>
                <a:lnTo>
                  <a:pt x="3686" y="1320982"/>
                </a:lnTo>
                <a:lnTo>
                  <a:pt x="8242" y="1368118"/>
                </a:lnTo>
                <a:lnTo>
                  <a:pt x="14563" y="1414717"/>
                </a:lnTo>
                <a:lnTo>
                  <a:pt x="22613" y="1460743"/>
                </a:lnTo>
                <a:lnTo>
                  <a:pt x="32359" y="1506164"/>
                </a:lnTo>
                <a:lnTo>
                  <a:pt x="43766" y="1550944"/>
                </a:lnTo>
                <a:lnTo>
                  <a:pt x="56800" y="1595051"/>
                </a:lnTo>
                <a:lnTo>
                  <a:pt x="71428" y="1638449"/>
                </a:lnTo>
                <a:lnTo>
                  <a:pt x="87616" y="1681105"/>
                </a:lnTo>
                <a:lnTo>
                  <a:pt x="105329" y="1722985"/>
                </a:lnTo>
                <a:lnTo>
                  <a:pt x="124533" y="1764054"/>
                </a:lnTo>
                <a:lnTo>
                  <a:pt x="145194" y="1804280"/>
                </a:lnTo>
                <a:lnTo>
                  <a:pt x="167279" y="1843627"/>
                </a:lnTo>
                <a:lnTo>
                  <a:pt x="190752" y="1882061"/>
                </a:lnTo>
                <a:lnTo>
                  <a:pt x="215581" y="1919549"/>
                </a:lnTo>
                <a:lnTo>
                  <a:pt x="241731" y="1956056"/>
                </a:lnTo>
                <a:lnTo>
                  <a:pt x="269168" y="1991549"/>
                </a:lnTo>
                <a:lnTo>
                  <a:pt x="297858" y="2025993"/>
                </a:lnTo>
                <a:lnTo>
                  <a:pt x="327767" y="2059354"/>
                </a:lnTo>
                <a:lnTo>
                  <a:pt x="358860" y="2091599"/>
                </a:lnTo>
                <a:lnTo>
                  <a:pt x="391105" y="2122693"/>
                </a:lnTo>
                <a:lnTo>
                  <a:pt x="424466" y="2152602"/>
                </a:lnTo>
                <a:lnTo>
                  <a:pt x="458910" y="2181292"/>
                </a:lnTo>
                <a:lnTo>
                  <a:pt x="494402" y="2208729"/>
                </a:lnTo>
                <a:lnTo>
                  <a:pt x="530910" y="2234879"/>
                </a:lnTo>
                <a:lnTo>
                  <a:pt x="568397" y="2259708"/>
                </a:lnTo>
                <a:lnTo>
                  <a:pt x="606832" y="2283182"/>
                </a:lnTo>
                <a:lnTo>
                  <a:pt x="646179" y="2305267"/>
                </a:lnTo>
                <a:lnTo>
                  <a:pt x="686404" y="2325929"/>
                </a:lnTo>
                <a:lnTo>
                  <a:pt x="727474" y="2345133"/>
                </a:lnTo>
                <a:lnTo>
                  <a:pt x="769354" y="2362846"/>
                </a:lnTo>
                <a:lnTo>
                  <a:pt x="812010" y="2379034"/>
                </a:lnTo>
                <a:lnTo>
                  <a:pt x="855408" y="2393663"/>
                </a:lnTo>
                <a:lnTo>
                  <a:pt x="899515" y="2406697"/>
                </a:lnTo>
                <a:lnTo>
                  <a:pt x="944296" y="2418105"/>
                </a:lnTo>
                <a:lnTo>
                  <a:pt x="989717" y="2427851"/>
                </a:lnTo>
                <a:lnTo>
                  <a:pt x="1035744" y="2435901"/>
                </a:lnTo>
                <a:lnTo>
                  <a:pt x="1082343" y="2442221"/>
                </a:lnTo>
                <a:lnTo>
                  <a:pt x="1129480" y="2446778"/>
                </a:lnTo>
                <a:lnTo>
                  <a:pt x="1177121" y="2449537"/>
                </a:lnTo>
                <a:lnTo>
                  <a:pt x="1225232" y="2450465"/>
                </a:lnTo>
                <a:lnTo>
                  <a:pt x="1273342" y="2449537"/>
                </a:lnTo>
                <a:lnTo>
                  <a:pt x="1320982" y="2446778"/>
                </a:lnTo>
                <a:lnTo>
                  <a:pt x="1368118" y="2442221"/>
                </a:lnTo>
                <a:lnTo>
                  <a:pt x="1414717" y="2435901"/>
                </a:lnTo>
                <a:lnTo>
                  <a:pt x="1460743" y="2427851"/>
                </a:lnTo>
                <a:lnTo>
                  <a:pt x="1506163" y="2418105"/>
                </a:lnTo>
                <a:lnTo>
                  <a:pt x="1550943" y="2406697"/>
                </a:lnTo>
                <a:lnTo>
                  <a:pt x="1595050" y="2393663"/>
                </a:lnTo>
                <a:lnTo>
                  <a:pt x="1638448" y="2379034"/>
                </a:lnTo>
                <a:lnTo>
                  <a:pt x="1681103" y="2362846"/>
                </a:lnTo>
                <a:lnTo>
                  <a:pt x="1722983" y="2345133"/>
                </a:lnTo>
                <a:lnTo>
                  <a:pt x="1764052" y="2325929"/>
                </a:lnTo>
                <a:lnTo>
                  <a:pt x="1804277" y="2305267"/>
                </a:lnTo>
                <a:lnTo>
                  <a:pt x="1843623" y="2283182"/>
                </a:lnTo>
                <a:lnTo>
                  <a:pt x="1882057" y="2259708"/>
                </a:lnTo>
                <a:lnTo>
                  <a:pt x="1919545" y="2234879"/>
                </a:lnTo>
                <a:lnTo>
                  <a:pt x="1956052" y="2208729"/>
                </a:lnTo>
                <a:lnTo>
                  <a:pt x="1991544" y="2181292"/>
                </a:lnTo>
                <a:lnTo>
                  <a:pt x="2025988" y="2152602"/>
                </a:lnTo>
                <a:lnTo>
                  <a:pt x="2059348" y="2122693"/>
                </a:lnTo>
                <a:lnTo>
                  <a:pt x="2091593" y="2091599"/>
                </a:lnTo>
                <a:lnTo>
                  <a:pt x="2122686" y="2059354"/>
                </a:lnTo>
                <a:lnTo>
                  <a:pt x="2152595" y="2025993"/>
                </a:lnTo>
                <a:lnTo>
                  <a:pt x="2181284" y="1991549"/>
                </a:lnTo>
                <a:lnTo>
                  <a:pt x="2208721" y="1956056"/>
                </a:lnTo>
                <a:lnTo>
                  <a:pt x="2234871" y="1919549"/>
                </a:lnTo>
                <a:lnTo>
                  <a:pt x="2259699" y="1882061"/>
                </a:lnTo>
                <a:lnTo>
                  <a:pt x="2283173" y="1843627"/>
                </a:lnTo>
                <a:lnTo>
                  <a:pt x="2305258" y="1804280"/>
                </a:lnTo>
                <a:lnTo>
                  <a:pt x="2325919" y="1764054"/>
                </a:lnTo>
                <a:lnTo>
                  <a:pt x="2345123" y="1722985"/>
                </a:lnTo>
                <a:lnTo>
                  <a:pt x="2362836" y="1681105"/>
                </a:lnTo>
                <a:lnTo>
                  <a:pt x="2379023" y="1638449"/>
                </a:lnTo>
                <a:lnTo>
                  <a:pt x="2393651" y="1595051"/>
                </a:lnTo>
                <a:lnTo>
                  <a:pt x="2406686" y="1550944"/>
                </a:lnTo>
                <a:lnTo>
                  <a:pt x="2418093" y="1506164"/>
                </a:lnTo>
                <a:lnTo>
                  <a:pt x="2427838" y="1460743"/>
                </a:lnTo>
                <a:lnTo>
                  <a:pt x="2435888" y="1414717"/>
                </a:lnTo>
                <a:lnTo>
                  <a:pt x="2442209" y="1368118"/>
                </a:lnTo>
                <a:lnTo>
                  <a:pt x="2446766" y="1320982"/>
                </a:lnTo>
                <a:lnTo>
                  <a:pt x="2449525" y="1273342"/>
                </a:lnTo>
                <a:lnTo>
                  <a:pt x="2450452" y="1225232"/>
                </a:lnTo>
                <a:lnTo>
                  <a:pt x="2449525" y="1177122"/>
                </a:lnTo>
                <a:lnTo>
                  <a:pt x="2446766" y="1129482"/>
                </a:lnTo>
                <a:lnTo>
                  <a:pt x="2442209" y="1082346"/>
                </a:lnTo>
                <a:lnTo>
                  <a:pt x="2435888" y="1035747"/>
                </a:lnTo>
                <a:lnTo>
                  <a:pt x="2427838" y="989721"/>
                </a:lnTo>
                <a:lnTo>
                  <a:pt x="2418093" y="944300"/>
                </a:lnTo>
                <a:lnTo>
                  <a:pt x="2406686" y="899520"/>
                </a:lnTo>
                <a:lnTo>
                  <a:pt x="2393651" y="855413"/>
                </a:lnTo>
                <a:lnTo>
                  <a:pt x="2379023" y="812015"/>
                </a:lnTo>
                <a:lnTo>
                  <a:pt x="2362836" y="769359"/>
                </a:lnTo>
                <a:lnTo>
                  <a:pt x="2345123" y="727479"/>
                </a:lnTo>
                <a:lnTo>
                  <a:pt x="2325919" y="686410"/>
                </a:lnTo>
                <a:lnTo>
                  <a:pt x="2305258" y="646184"/>
                </a:lnTo>
                <a:lnTo>
                  <a:pt x="2283173" y="606837"/>
                </a:lnTo>
                <a:lnTo>
                  <a:pt x="2259699" y="568403"/>
                </a:lnTo>
                <a:lnTo>
                  <a:pt x="2234871" y="530915"/>
                </a:lnTo>
                <a:lnTo>
                  <a:pt x="2208721" y="494408"/>
                </a:lnTo>
                <a:lnTo>
                  <a:pt x="2181284" y="458915"/>
                </a:lnTo>
                <a:lnTo>
                  <a:pt x="2152595" y="424471"/>
                </a:lnTo>
                <a:lnTo>
                  <a:pt x="2122686" y="391110"/>
                </a:lnTo>
                <a:lnTo>
                  <a:pt x="2091593" y="358865"/>
                </a:lnTo>
                <a:lnTo>
                  <a:pt x="2059348" y="327771"/>
                </a:lnTo>
                <a:lnTo>
                  <a:pt x="2025988" y="297862"/>
                </a:lnTo>
                <a:lnTo>
                  <a:pt x="1991544" y="269172"/>
                </a:lnTo>
                <a:lnTo>
                  <a:pt x="1956052" y="241735"/>
                </a:lnTo>
                <a:lnTo>
                  <a:pt x="1919545" y="215585"/>
                </a:lnTo>
                <a:lnTo>
                  <a:pt x="1882057" y="190756"/>
                </a:lnTo>
                <a:lnTo>
                  <a:pt x="1843623" y="167282"/>
                </a:lnTo>
                <a:lnTo>
                  <a:pt x="1804277" y="145197"/>
                </a:lnTo>
                <a:lnTo>
                  <a:pt x="1764052" y="124535"/>
                </a:lnTo>
                <a:lnTo>
                  <a:pt x="1722983" y="105331"/>
                </a:lnTo>
                <a:lnTo>
                  <a:pt x="1681103" y="87618"/>
                </a:lnTo>
                <a:lnTo>
                  <a:pt x="1638448" y="71430"/>
                </a:lnTo>
                <a:lnTo>
                  <a:pt x="1595050" y="56801"/>
                </a:lnTo>
                <a:lnTo>
                  <a:pt x="1550943" y="43767"/>
                </a:lnTo>
                <a:lnTo>
                  <a:pt x="1506163" y="32359"/>
                </a:lnTo>
                <a:lnTo>
                  <a:pt x="1460743" y="22613"/>
                </a:lnTo>
                <a:lnTo>
                  <a:pt x="1414717" y="14563"/>
                </a:lnTo>
                <a:lnTo>
                  <a:pt x="1368118" y="8243"/>
                </a:lnTo>
                <a:lnTo>
                  <a:pt x="1320982" y="3686"/>
                </a:lnTo>
                <a:lnTo>
                  <a:pt x="1273342" y="927"/>
                </a:lnTo>
                <a:lnTo>
                  <a:pt x="1225232" y="0"/>
                </a:lnTo>
                <a:close/>
              </a:path>
            </a:pathLst>
          </a:custGeom>
          <a:solidFill>
            <a:srgbClr val="4997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61181" y="2064461"/>
            <a:ext cx="1345896" cy="1442061"/>
          </a:xfrm>
          <a:prstGeom prst="rect">
            <a:avLst/>
          </a:prstGeom>
        </p:spPr>
        <p:txBody>
          <a:bodyPr vert="horz" wrap="square" lIns="0" tIns="2597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5"/>
              </a:spcBef>
            </a:pPr>
            <a:r>
              <a:rPr sz="3800" b="1" spc="190" dirty="0" smtClean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lang="ru-RU" sz="3800" b="1" spc="190" dirty="0" smtClean="0">
                <a:solidFill>
                  <a:srgbClr val="FFFFFF"/>
                </a:solidFill>
                <a:latin typeface="Calibri"/>
                <a:cs typeface="Calibri"/>
              </a:rPr>
              <a:t>440</a:t>
            </a:r>
            <a:endParaRPr sz="3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lang="ru-RU" sz="1600" b="1" spc="25" dirty="0" smtClean="0">
                <a:solidFill>
                  <a:srgbClr val="FFFFFF"/>
                </a:solidFill>
                <a:latin typeface="Calibri"/>
                <a:cs typeface="Calibri"/>
              </a:rPr>
              <a:t>100% </a:t>
            </a:r>
            <a:r>
              <a:rPr sz="1600" b="1" spc="25" dirty="0" err="1" smtClean="0">
                <a:solidFill>
                  <a:srgbClr val="FFFFFF"/>
                </a:solidFill>
                <a:latin typeface="Calibri"/>
                <a:cs typeface="Calibri"/>
              </a:rPr>
              <a:t>ФАПов</a:t>
            </a:r>
            <a:endParaRPr sz="16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к </a:t>
            </a:r>
            <a:r>
              <a:rPr sz="1600" spc="55" dirty="0" smtClean="0">
                <a:solidFill>
                  <a:srgbClr val="FFFFFF"/>
                </a:solidFill>
                <a:latin typeface="Calibri"/>
                <a:cs typeface="Calibri"/>
              </a:rPr>
              <a:t>202</a:t>
            </a:r>
            <a:r>
              <a:rPr lang="ru-RU" sz="1600" spc="55" dirty="0" smtClean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600" spc="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году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31467" y="2081435"/>
            <a:ext cx="1960245" cy="1443990"/>
          </a:xfrm>
          <a:prstGeom prst="rect">
            <a:avLst/>
          </a:prstGeom>
        </p:spPr>
        <p:txBody>
          <a:bodyPr vert="horz" wrap="square" lIns="0" tIns="2597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5"/>
              </a:spcBef>
            </a:pPr>
            <a:r>
              <a:rPr sz="3800" b="1" spc="190" dirty="0">
                <a:solidFill>
                  <a:srgbClr val="FFFFFF"/>
                </a:solidFill>
                <a:latin typeface="Calibri"/>
                <a:cs typeface="Calibri"/>
              </a:rPr>
              <a:t>+117</a:t>
            </a:r>
            <a:endParaRPr sz="3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иных</a:t>
            </a:r>
            <a:r>
              <a:rPr sz="16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соцучреждений</a:t>
            </a:r>
            <a:endParaRPr sz="16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к </a:t>
            </a:r>
            <a:r>
              <a:rPr sz="1600" spc="55" dirty="0" smtClean="0">
                <a:solidFill>
                  <a:srgbClr val="FFFFFF"/>
                </a:solidFill>
                <a:latin typeface="Calibri"/>
                <a:cs typeface="Calibri"/>
              </a:rPr>
              <a:t>202</a:t>
            </a:r>
            <a:r>
              <a:rPr lang="ru-RU" sz="1600" spc="55" dirty="0" smtClean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600" spc="8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году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0716" y="2081435"/>
            <a:ext cx="1349375" cy="1443990"/>
          </a:xfrm>
          <a:prstGeom prst="rect">
            <a:avLst/>
          </a:prstGeom>
        </p:spPr>
        <p:txBody>
          <a:bodyPr vert="horz" wrap="square" lIns="0" tIns="259715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2045"/>
              </a:spcBef>
            </a:pPr>
            <a:r>
              <a:rPr lang="ru-RU" sz="3800" b="1" spc="190" dirty="0" smtClean="0">
                <a:solidFill>
                  <a:srgbClr val="FFFFFF"/>
                </a:solidFill>
                <a:latin typeface="Calibri"/>
                <a:cs typeface="Calibri"/>
              </a:rPr>
              <a:t>+116</a:t>
            </a:r>
            <a:endParaRPr sz="3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600" b="1" spc="110" dirty="0">
                <a:solidFill>
                  <a:srgbClr val="FFFFFF"/>
                </a:solidFill>
                <a:latin typeface="Calibri"/>
                <a:cs typeface="Calibri"/>
              </a:rPr>
              <a:t>100%</a:t>
            </a:r>
            <a:r>
              <a:rPr sz="16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больниц</a:t>
            </a:r>
            <a:endParaRPr sz="16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к </a:t>
            </a:r>
            <a:r>
              <a:rPr sz="1600" spc="55" dirty="0" smtClean="0">
                <a:solidFill>
                  <a:srgbClr val="FFFFFF"/>
                </a:solidFill>
                <a:latin typeface="Calibri"/>
                <a:cs typeface="Calibri"/>
              </a:rPr>
              <a:t>201</a:t>
            </a:r>
            <a:r>
              <a:rPr lang="ru-RU" sz="1600" spc="55" dirty="0" smtClean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r>
              <a:rPr sz="1600" spc="6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году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09585" y="1937981"/>
            <a:ext cx="151396" cy="1514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95857" y="2121319"/>
            <a:ext cx="379095" cy="0"/>
          </a:xfrm>
          <a:custGeom>
            <a:avLst/>
            <a:gdLst/>
            <a:ahLst/>
            <a:cxnLst/>
            <a:rect l="l" t="t" r="r" b="b"/>
            <a:pathLst>
              <a:path w="379094">
                <a:moveTo>
                  <a:pt x="0" y="0"/>
                </a:moveTo>
                <a:lnTo>
                  <a:pt x="378726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2162" y="1830489"/>
            <a:ext cx="0" cy="284480"/>
          </a:xfrm>
          <a:custGeom>
            <a:avLst/>
            <a:gdLst/>
            <a:ahLst/>
            <a:cxnLst/>
            <a:rect l="l" t="t" r="r" b="b"/>
            <a:pathLst>
              <a:path h="284480">
                <a:moveTo>
                  <a:pt x="0" y="0"/>
                </a:moveTo>
                <a:lnTo>
                  <a:pt x="0" y="284479"/>
                </a:lnTo>
              </a:path>
            </a:pathLst>
          </a:custGeom>
          <a:ln w="1261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95857" y="1906689"/>
            <a:ext cx="379095" cy="0"/>
          </a:xfrm>
          <a:custGeom>
            <a:avLst/>
            <a:gdLst/>
            <a:ahLst/>
            <a:cxnLst/>
            <a:rect l="l" t="t" r="r" b="b"/>
            <a:pathLst>
              <a:path w="379094">
                <a:moveTo>
                  <a:pt x="0" y="0"/>
                </a:moveTo>
                <a:lnTo>
                  <a:pt x="378726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95857" y="1824139"/>
            <a:ext cx="379095" cy="0"/>
          </a:xfrm>
          <a:custGeom>
            <a:avLst/>
            <a:gdLst/>
            <a:ahLst/>
            <a:cxnLst/>
            <a:rect l="l" t="t" r="r" b="b"/>
            <a:pathLst>
              <a:path w="379094">
                <a:moveTo>
                  <a:pt x="0" y="0"/>
                </a:moveTo>
                <a:lnTo>
                  <a:pt x="378726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68271" y="1830412"/>
            <a:ext cx="0" cy="284480"/>
          </a:xfrm>
          <a:custGeom>
            <a:avLst/>
            <a:gdLst/>
            <a:ahLst/>
            <a:cxnLst/>
            <a:rect l="l" t="t" r="r" b="b"/>
            <a:pathLst>
              <a:path h="284480">
                <a:moveTo>
                  <a:pt x="0" y="0"/>
                </a:moveTo>
                <a:lnTo>
                  <a:pt x="0" y="284213"/>
                </a:lnTo>
              </a:path>
            </a:pathLst>
          </a:custGeom>
          <a:ln w="1262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46364" y="1912531"/>
            <a:ext cx="63500" cy="25400"/>
          </a:xfrm>
          <a:custGeom>
            <a:avLst/>
            <a:gdLst/>
            <a:ahLst/>
            <a:cxnLst/>
            <a:rect l="l" t="t" r="r" b="b"/>
            <a:pathLst>
              <a:path w="63500" h="25400">
                <a:moveTo>
                  <a:pt x="12623" y="0"/>
                </a:moveTo>
                <a:lnTo>
                  <a:pt x="0" y="0"/>
                </a:lnTo>
                <a:lnTo>
                  <a:pt x="0" y="25247"/>
                </a:lnTo>
                <a:lnTo>
                  <a:pt x="63119" y="25247"/>
                </a:lnTo>
                <a:lnTo>
                  <a:pt x="63119" y="12623"/>
                </a:lnTo>
                <a:lnTo>
                  <a:pt x="12623" y="12623"/>
                </a:lnTo>
                <a:lnTo>
                  <a:pt x="126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60969" y="1912531"/>
            <a:ext cx="63500" cy="25400"/>
          </a:xfrm>
          <a:custGeom>
            <a:avLst/>
            <a:gdLst/>
            <a:ahLst/>
            <a:cxnLst/>
            <a:rect l="l" t="t" r="r" b="b"/>
            <a:pathLst>
              <a:path w="63500" h="25400">
                <a:moveTo>
                  <a:pt x="12636" y="0"/>
                </a:moveTo>
                <a:lnTo>
                  <a:pt x="0" y="0"/>
                </a:lnTo>
                <a:lnTo>
                  <a:pt x="0" y="25247"/>
                </a:lnTo>
                <a:lnTo>
                  <a:pt x="63131" y="25247"/>
                </a:lnTo>
                <a:lnTo>
                  <a:pt x="63131" y="12623"/>
                </a:lnTo>
                <a:lnTo>
                  <a:pt x="12636" y="12623"/>
                </a:lnTo>
                <a:lnTo>
                  <a:pt x="126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96847" y="1912531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0"/>
                </a:moveTo>
                <a:lnTo>
                  <a:pt x="12623" y="0"/>
                </a:lnTo>
                <a:lnTo>
                  <a:pt x="12623" y="12623"/>
                </a:lnTo>
                <a:lnTo>
                  <a:pt x="0" y="1262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11477" y="1912531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0"/>
                </a:moveTo>
                <a:lnTo>
                  <a:pt x="12623" y="0"/>
                </a:lnTo>
                <a:lnTo>
                  <a:pt x="12623" y="12623"/>
                </a:lnTo>
                <a:lnTo>
                  <a:pt x="0" y="1262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46352" y="1874621"/>
            <a:ext cx="63500" cy="25400"/>
          </a:xfrm>
          <a:custGeom>
            <a:avLst/>
            <a:gdLst/>
            <a:ahLst/>
            <a:cxnLst/>
            <a:rect l="l" t="t" r="r" b="b"/>
            <a:pathLst>
              <a:path w="63500" h="25400">
                <a:moveTo>
                  <a:pt x="63118" y="0"/>
                </a:moveTo>
                <a:lnTo>
                  <a:pt x="0" y="0"/>
                </a:lnTo>
                <a:lnTo>
                  <a:pt x="0" y="25260"/>
                </a:lnTo>
                <a:lnTo>
                  <a:pt x="12623" y="25260"/>
                </a:lnTo>
                <a:lnTo>
                  <a:pt x="12623" y="12636"/>
                </a:lnTo>
                <a:lnTo>
                  <a:pt x="63118" y="12636"/>
                </a:lnTo>
                <a:lnTo>
                  <a:pt x="631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96847" y="188727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0"/>
                </a:moveTo>
                <a:lnTo>
                  <a:pt x="12623" y="0"/>
                </a:lnTo>
                <a:lnTo>
                  <a:pt x="12623" y="12623"/>
                </a:lnTo>
                <a:lnTo>
                  <a:pt x="0" y="1262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60956" y="1874621"/>
            <a:ext cx="63500" cy="25400"/>
          </a:xfrm>
          <a:custGeom>
            <a:avLst/>
            <a:gdLst/>
            <a:ahLst/>
            <a:cxnLst/>
            <a:rect l="l" t="t" r="r" b="b"/>
            <a:pathLst>
              <a:path w="63500" h="25400">
                <a:moveTo>
                  <a:pt x="63131" y="0"/>
                </a:moveTo>
                <a:lnTo>
                  <a:pt x="0" y="0"/>
                </a:lnTo>
                <a:lnTo>
                  <a:pt x="0" y="25260"/>
                </a:lnTo>
                <a:lnTo>
                  <a:pt x="12636" y="25260"/>
                </a:lnTo>
                <a:lnTo>
                  <a:pt x="12636" y="12636"/>
                </a:lnTo>
                <a:lnTo>
                  <a:pt x="63131" y="12636"/>
                </a:lnTo>
                <a:lnTo>
                  <a:pt x="631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11477" y="1887270"/>
            <a:ext cx="12700" cy="12700"/>
          </a:xfrm>
          <a:custGeom>
            <a:avLst/>
            <a:gdLst/>
            <a:ahLst/>
            <a:cxnLst/>
            <a:rect l="l" t="t" r="r" b="b"/>
            <a:pathLst>
              <a:path w="12700" h="12700">
                <a:moveTo>
                  <a:pt x="0" y="0"/>
                </a:moveTo>
                <a:lnTo>
                  <a:pt x="12623" y="0"/>
                </a:lnTo>
                <a:lnTo>
                  <a:pt x="12623" y="12623"/>
                </a:lnTo>
                <a:lnTo>
                  <a:pt x="0" y="1262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99082" y="1748320"/>
            <a:ext cx="172275" cy="694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052286" y="2081435"/>
            <a:ext cx="1101090" cy="1443990"/>
          </a:xfrm>
          <a:prstGeom prst="rect">
            <a:avLst/>
          </a:prstGeom>
        </p:spPr>
        <p:txBody>
          <a:bodyPr vert="horz" wrap="square" lIns="0" tIns="259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5"/>
              </a:spcBef>
            </a:pPr>
            <a:r>
              <a:rPr sz="3800" b="1" spc="190" dirty="0">
                <a:solidFill>
                  <a:srgbClr val="FFFFFF"/>
                </a:solidFill>
                <a:latin typeface="Calibri"/>
                <a:cs typeface="Calibri"/>
              </a:rPr>
              <a:t>+791</a:t>
            </a:r>
            <a:endParaRPr sz="3800" dirty="0">
              <a:latin typeface="Calibri"/>
              <a:cs typeface="Calibri"/>
            </a:endParaRPr>
          </a:p>
          <a:p>
            <a:pPr marL="33020">
              <a:lnSpc>
                <a:spcPct val="100000"/>
              </a:lnSpc>
              <a:spcBef>
                <a:spcPts val="819"/>
              </a:spcBef>
            </a:pPr>
            <a:r>
              <a:rPr sz="1600" b="1" spc="110" dirty="0">
                <a:solidFill>
                  <a:srgbClr val="FFFFFF"/>
                </a:solidFill>
                <a:latin typeface="Calibri"/>
                <a:cs typeface="Calibri"/>
              </a:rPr>
              <a:t>100%</a:t>
            </a:r>
            <a:r>
              <a:rPr sz="16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школ</a:t>
            </a:r>
            <a:endParaRPr sz="1600" dirty="0">
              <a:latin typeface="Calibri"/>
              <a:cs typeface="Calibri"/>
            </a:endParaRPr>
          </a:p>
          <a:p>
            <a:pPr marL="31115">
              <a:lnSpc>
                <a:spcPct val="100000"/>
              </a:lnSpc>
            </a:pP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к </a:t>
            </a:r>
            <a:r>
              <a:rPr sz="1600" spc="55" dirty="0" smtClean="0">
                <a:solidFill>
                  <a:srgbClr val="FFFFFF"/>
                </a:solidFill>
                <a:latin typeface="Calibri"/>
                <a:cs typeface="Calibri"/>
              </a:rPr>
              <a:t>202</a:t>
            </a:r>
            <a:r>
              <a:rPr lang="ru-RU" sz="1600" spc="55" dirty="0" smtClean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600" spc="1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году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931529" y="2155856"/>
            <a:ext cx="359410" cy="0"/>
          </a:xfrm>
          <a:custGeom>
            <a:avLst/>
            <a:gdLst/>
            <a:ahLst/>
            <a:cxnLst/>
            <a:rect l="l" t="t" r="r" b="b"/>
            <a:pathLst>
              <a:path w="359409">
                <a:moveTo>
                  <a:pt x="0" y="0"/>
                </a:moveTo>
                <a:lnTo>
                  <a:pt x="359194" y="0"/>
                </a:lnTo>
              </a:path>
            </a:pathLst>
          </a:custGeom>
          <a:ln w="1520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949283" y="1854098"/>
            <a:ext cx="164465" cy="294640"/>
          </a:xfrm>
          <a:custGeom>
            <a:avLst/>
            <a:gdLst/>
            <a:ahLst/>
            <a:cxnLst/>
            <a:rect l="l" t="t" r="r" b="b"/>
            <a:pathLst>
              <a:path w="164465" h="294639">
                <a:moveTo>
                  <a:pt x="134480" y="0"/>
                </a:moveTo>
                <a:lnTo>
                  <a:pt x="2971" y="0"/>
                </a:lnTo>
                <a:lnTo>
                  <a:pt x="0" y="3416"/>
                </a:lnTo>
                <a:lnTo>
                  <a:pt x="0" y="294157"/>
                </a:lnTo>
                <a:lnTo>
                  <a:pt x="13296" y="294157"/>
                </a:lnTo>
                <a:lnTo>
                  <a:pt x="13296" y="15214"/>
                </a:lnTo>
                <a:lnTo>
                  <a:pt x="164071" y="15214"/>
                </a:lnTo>
                <a:lnTo>
                  <a:pt x="164071" y="13550"/>
                </a:lnTo>
                <a:lnTo>
                  <a:pt x="161086" y="10147"/>
                </a:lnTo>
                <a:lnTo>
                  <a:pt x="137464" y="10147"/>
                </a:lnTo>
                <a:lnTo>
                  <a:pt x="137464" y="3416"/>
                </a:lnTo>
                <a:lnTo>
                  <a:pt x="1344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993619" y="2107679"/>
            <a:ext cx="48895" cy="40640"/>
          </a:xfrm>
          <a:custGeom>
            <a:avLst/>
            <a:gdLst/>
            <a:ahLst/>
            <a:cxnLst/>
            <a:rect l="l" t="t" r="r" b="b"/>
            <a:pathLst>
              <a:path w="48895" h="40639">
                <a:moveTo>
                  <a:pt x="45796" y="0"/>
                </a:moveTo>
                <a:lnTo>
                  <a:pt x="2971" y="0"/>
                </a:lnTo>
                <a:lnTo>
                  <a:pt x="0" y="3403"/>
                </a:lnTo>
                <a:lnTo>
                  <a:pt x="0" y="40576"/>
                </a:lnTo>
                <a:lnTo>
                  <a:pt x="13296" y="40576"/>
                </a:lnTo>
                <a:lnTo>
                  <a:pt x="13296" y="15214"/>
                </a:lnTo>
                <a:lnTo>
                  <a:pt x="48767" y="15214"/>
                </a:lnTo>
                <a:lnTo>
                  <a:pt x="48767" y="3403"/>
                </a:lnTo>
                <a:lnTo>
                  <a:pt x="457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011361" y="2127973"/>
            <a:ext cx="13335" cy="20320"/>
          </a:xfrm>
          <a:custGeom>
            <a:avLst/>
            <a:gdLst/>
            <a:ahLst/>
            <a:cxnLst/>
            <a:rect l="l" t="t" r="r" b="b"/>
            <a:pathLst>
              <a:path w="13334" h="20319">
                <a:moveTo>
                  <a:pt x="10325" y="0"/>
                </a:moveTo>
                <a:lnTo>
                  <a:pt x="2971" y="0"/>
                </a:lnTo>
                <a:lnTo>
                  <a:pt x="0" y="3403"/>
                </a:lnTo>
                <a:lnTo>
                  <a:pt x="0" y="20294"/>
                </a:lnTo>
                <a:lnTo>
                  <a:pt x="13296" y="20294"/>
                </a:lnTo>
                <a:lnTo>
                  <a:pt x="13296" y="3403"/>
                </a:lnTo>
                <a:lnTo>
                  <a:pt x="103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029090" y="2122893"/>
            <a:ext cx="13335" cy="25400"/>
          </a:xfrm>
          <a:custGeom>
            <a:avLst/>
            <a:gdLst/>
            <a:ahLst/>
            <a:cxnLst/>
            <a:rect l="l" t="t" r="r" b="b"/>
            <a:pathLst>
              <a:path w="13334" h="25400">
                <a:moveTo>
                  <a:pt x="0" y="0"/>
                </a:moveTo>
                <a:lnTo>
                  <a:pt x="13296" y="0"/>
                </a:lnTo>
                <a:lnTo>
                  <a:pt x="13296" y="25361"/>
                </a:lnTo>
                <a:lnTo>
                  <a:pt x="0" y="2536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073438" y="1869313"/>
            <a:ext cx="137795" cy="279400"/>
          </a:xfrm>
          <a:custGeom>
            <a:avLst/>
            <a:gdLst/>
            <a:ahLst/>
            <a:cxnLst/>
            <a:rect l="l" t="t" r="r" b="b"/>
            <a:pathLst>
              <a:path w="137795" h="279400">
                <a:moveTo>
                  <a:pt x="39916" y="0"/>
                </a:moveTo>
                <a:lnTo>
                  <a:pt x="0" y="0"/>
                </a:lnTo>
                <a:lnTo>
                  <a:pt x="0" y="278942"/>
                </a:lnTo>
                <a:lnTo>
                  <a:pt x="13309" y="278942"/>
                </a:lnTo>
                <a:lnTo>
                  <a:pt x="13309" y="91287"/>
                </a:lnTo>
                <a:lnTo>
                  <a:pt x="137477" y="91287"/>
                </a:lnTo>
                <a:lnTo>
                  <a:pt x="137477" y="76073"/>
                </a:lnTo>
                <a:lnTo>
                  <a:pt x="13309" y="76073"/>
                </a:lnTo>
                <a:lnTo>
                  <a:pt x="13309" y="50711"/>
                </a:lnTo>
                <a:lnTo>
                  <a:pt x="36931" y="50711"/>
                </a:lnTo>
                <a:lnTo>
                  <a:pt x="39916" y="47320"/>
                </a:lnTo>
                <a:lnTo>
                  <a:pt x="39916" y="38900"/>
                </a:lnTo>
                <a:lnTo>
                  <a:pt x="36931" y="35496"/>
                </a:lnTo>
                <a:lnTo>
                  <a:pt x="13309" y="35496"/>
                </a:lnTo>
                <a:lnTo>
                  <a:pt x="13309" y="10147"/>
                </a:lnTo>
                <a:lnTo>
                  <a:pt x="36931" y="10147"/>
                </a:lnTo>
                <a:lnTo>
                  <a:pt x="39916" y="6731"/>
                </a:lnTo>
                <a:lnTo>
                  <a:pt x="399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204267" y="1960613"/>
            <a:ext cx="0" cy="187960"/>
          </a:xfrm>
          <a:custGeom>
            <a:avLst/>
            <a:gdLst/>
            <a:ahLst/>
            <a:cxnLst/>
            <a:rect l="l" t="t" r="r" b="b"/>
            <a:pathLst>
              <a:path h="187960">
                <a:moveTo>
                  <a:pt x="0" y="0"/>
                </a:moveTo>
                <a:lnTo>
                  <a:pt x="0" y="187642"/>
                </a:lnTo>
              </a:path>
            </a:pathLst>
          </a:custGeom>
          <a:ln w="13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266345" y="1757743"/>
            <a:ext cx="0" cy="390525"/>
          </a:xfrm>
          <a:custGeom>
            <a:avLst/>
            <a:gdLst/>
            <a:ahLst/>
            <a:cxnLst/>
            <a:rect l="l" t="t" r="r" b="b"/>
            <a:pathLst>
              <a:path h="390525">
                <a:moveTo>
                  <a:pt x="0" y="0"/>
                </a:moveTo>
                <a:lnTo>
                  <a:pt x="0" y="390512"/>
                </a:lnTo>
              </a:path>
            </a:pathLst>
          </a:custGeom>
          <a:ln w="13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42177" y="1798320"/>
            <a:ext cx="0" cy="147320"/>
          </a:xfrm>
          <a:custGeom>
            <a:avLst/>
            <a:gdLst/>
            <a:ahLst/>
            <a:cxnLst/>
            <a:rect l="l" t="t" r="r" b="b"/>
            <a:pathLst>
              <a:path h="147319">
                <a:moveTo>
                  <a:pt x="0" y="0"/>
                </a:moveTo>
                <a:lnTo>
                  <a:pt x="0" y="147065"/>
                </a:lnTo>
              </a:path>
            </a:pathLst>
          </a:custGeom>
          <a:ln w="132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170999" y="1935251"/>
            <a:ext cx="13335" cy="10160"/>
          </a:xfrm>
          <a:custGeom>
            <a:avLst/>
            <a:gdLst/>
            <a:ahLst/>
            <a:cxnLst/>
            <a:rect l="l" t="t" r="r" b="b"/>
            <a:pathLst>
              <a:path w="13334" h="10160">
                <a:moveTo>
                  <a:pt x="10325" y="0"/>
                </a:moveTo>
                <a:lnTo>
                  <a:pt x="2971" y="0"/>
                </a:lnTo>
                <a:lnTo>
                  <a:pt x="0" y="3416"/>
                </a:lnTo>
                <a:lnTo>
                  <a:pt x="0" y="10147"/>
                </a:lnTo>
                <a:lnTo>
                  <a:pt x="13296" y="10147"/>
                </a:lnTo>
                <a:lnTo>
                  <a:pt x="13296" y="3416"/>
                </a:lnTo>
                <a:lnTo>
                  <a:pt x="103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97619" y="1935251"/>
            <a:ext cx="13335" cy="10160"/>
          </a:xfrm>
          <a:custGeom>
            <a:avLst/>
            <a:gdLst/>
            <a:ahLst/>
            <a:cxnLst/>
            <a:rect l="l" t="t" r="r" b="b"/>
            <a:pathLst>
              <a:path w="13334" h="10160">
                <a:moveTo>
                  <a:pt x="10312" y="0"/>
                </a:moveTo>
                <a:lnTo>
                  <a:pt x="2971" y="0"/>
                </a:lnTo>
                <a:lnTo>
                  <a:pt x="0" y="3416"/>
                </a:lnTo>
                <a:lnTo>
                  <a:pt x="0" y="10147"/>
                </a:lnTo>
                <a:lnTo>
                  <a:pt x="13296" y="10147"/>
                </a:lnTo>
                <a:lnTo>
                  <a:pt x="13296" y="3416"/>
                </a:lnTo>
                <a:lnTo>
                  <a:pt x="10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011361" y="1742528"/>
            <a:ext cx="262255" cy="111760"/>
          </a:xfrm>
          <a:custGeom>
            <a:avLst/>
            <a:gdLst/>
            <a:ahLst/>
            <a:cxnLst/>
            <a:rect l="l" t="t" r="r" b="b"/>
            <a:pathLst>
              <a:path w="262254" h="111760">
                <a:moveTo>
                  <a:pt x="258660" y="0"/>
                </a:moveTo>
                <a:lnTo>
                  <a:pt x="127139" y="0"/>
                </a:lnTo>
                <a:lnTo>
                  <a:pt x="124167" y="3416"/>
                </a:lnTo>
                <a:lnTo>
                  <a:pt x="124167" y="40563"/>
                </a:lnTo>
                <a:lnTo>
                  <a:pt x="2971" y="40563"/>
                </a:lnTo>
                <a:lnTo>
                  <a:pt x="0" y="43967"/>
                </a:lnTo>
                <a:lnTo>
                  <a:pt x="0" y="111569"/>
                </a:lnTo>
                <a:lnTo>
                  <a:pt x="13296" y="111569"/>
                </a:lnTo>
                <a:lnTo>
                  <a:pt x="13296" y="55791"/>
                </a:lnTo>
                <a:lnTo>
                  <a:pt x="137464" y="55791"/>
                </a:lnTo>
                <a:lnTo>
                  <a:pt x="137464" y="15214"/>
                </a:lnTo>
                <a:lnTo>
                  <a:pt x="261632" y="15214"/>
                </a:lnTo>
                <a:lnTo>
                  <a:pt x="261632" y="3416"/>
                </a:lnTo>
                <a:lnTo>
                  <a:pt x="2586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037967" y="1712112"/>
            <a:ext cx="84251" cy="709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114802" y="1980107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13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114802" y="1980107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130"/>
                </a:lnTo>
              </a:path>
            </a:pathLst>
          </a:custGeom>
          <a:ln w="1680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142996" y="1980107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130"/>
                </a:lnTo>
              </a:path>
            </a:pathLst>
          </a:custGeom>
          <a:ln w="1680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171190" y="1980107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130"/>
                </a:lnTo>
              </a:path>
            </a:pathLst>
          </a:custGeom>
          <a:ln w="1680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171190" y="1782622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73" y="0"/>
                </a:lnTo>
                <a:lnTo>
                  <a:pt x="0" y="3733"/>
                </a:lnTo>
                <a:lnTo>
                  <a:pt x="0" y="24041"/>
                </a:lnTo>
                <a:lnTo>
                  <a:pt x="3073" y="27774"/>
                </a:lnTo>
                <a:lnTo>
                  <a:pt x="10693" y="27774"/>
                </a:lnTo>
                <a:lnTo>
                  <a:pt x="13779" y="24041"/>
                </a:lnTo>
                <a:lnTo>
                  <a:pt x="13779" y="3733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199397" y="1782622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80" y="0"/>
                </a:moveTo>
                <a:lnTo>
                  <a:pt x="3073" y="0"/>
                </a:lnTo>
                <a:lnTo>
                  <a:pt x="0" y="3733"/>
                </a:lnTo>
                <a:lnTo>
                  <a:pt x="0" y="24041"/>
                </a:lnTo>
                <a:lnTo>
                  <a:pt x="3073" y="27774"/>
                </a:lnTo>
                <a:lnTo>
                  <a:pt x="10693" y="27774"/>
                </a:lnTo>
                <a:lnTo>
                  <a:pt x="13766" y="24041"/>
                </a:lnTo>
                <a:lnTo>
                  <a:pt x="13766" y="3733"/>
                </a:lnTo>
                <a:lnTo>
                  <a:pt x="106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227591" y="1782622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73" y="0"/>
                </a:lnTo>
                <a:lnTo>
                  <a:pt x="0" y="3733"/>
                </a:lnTo>
                <a:lnTo>
                  <a:pt x="0" y="24041"/>
                </a:lnTo>
                <a:lnTo>
                  <a:pt x="3073" y="27774"/>
                </a:lnTo>
                <a:lnTo>
                  <a:pt x="10693" y="27774"/>
                </a:lnTo>
                <a:lnTo>
                  <a:pt x="13766" y="24041"/>
                </a:lnTo>
                <a:lnTo>
                  <a:pt x="13766" y="3733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171190" y="1832000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73" y="0"/>
                </a:lnTo>
                <a:lnTo>
                  <a:pt x="0" y="3721"/>
                </a:lnTo>
                <a:lnTo>
                  <a:pt x="0" y="24041"/>
                </a:lnTo>
                <a:lnTo>
                  <a:pt x="3073" y="27774"/>
                </a:lnTo>
                <a:lnTo>
                  <a:pt x="10693" y="27774"/>
                </a:lnTo>
                <a:lnTo>
                  <a:pt x="13779" y="24041"/>
                </a:lnTo>
                <a:lnTo>
                  <a:pt x="13779" y="3721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199397" y="1832000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80" y="0"/>
                </a:moveTo>
                <a:lnTo>
                  <a:pt x="3073" y="0"/>
                </a:lnTo>
                <a:lnTo>
                  <a:pt x="0" y="3721"/>
                </a:lnTo>
                <a:lnTo>
                  <a:pt x="0" y="24041"/>
                </a:lnTo>
                <a:lnTo>
                  <a:pt x="3073" y="27774"/>
                </a:lnTo>
                <a:lnTo>
                  <a:pt x="10693" y="27774"/>
                </a:lnTo>
                <a:lnTo>
                  <a:pt x="13766" y="24041"/>
                </a:lnTo>
                <a:lnTo>
                  <a:pt x="13766" y="3721"/>
                </a:lnTo>
                <a:lnTo>
                  <a:pt x="106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227591" y="1832000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73" y="0"/>
                </a:lnTo>
                <a:lnTo>
                  <a:pt x="0" y="3721"/>
                </a:lnTo>
                <a:lnTo>
                  <a:pt x="0" y="24041"/>
                </a:lnTo>
                <a:lnTo>
                  <a:pt x="3073" y="27774"/>
                </a:lnTo>
                <a:lnTo>
                  <a:pt x="10693" y="27774"/>
                </a:lnTo>
                <a:lnTo>
                  <a:pt x="13766" y="24041"/>
                </a:lnTo>
                <a:lnTo>
                  <a:pt x="13766" y="3721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171190" y="1888413"/>
            <a:ext cx="13970" cy="20955"/>
          </a:xfrm>
          <a:custGeom>
            <a:avLst/>
            <a:gdLst/>
            <a:ahLst/>
            <a:cxnLst/>
            <a:rect l="l" t="t" r="r" b="b"/>
            <a:pathLst>
              <a:path w="13970" h="20955">
                <a:moveTo>
                  <a:pt x="10693" y="0"/>
                </a:moveTo>
                <a:lnTo>
                  <a:pt x="3073" y="0"/>
                </a:lnTo>
                <a:lnTo>
                  <a:pt x="0" y="2794"/>
                </a:lnTo>
                <a:lnTo>
                  <a:pt x="0" y="18034"/>
                </a:lnTo>
                <a:lnTo>
                  <a:pt x="3073" y="20828"/>
                </a:lnTo>
                <a:lnTo>
                  <a:pt x="10693" y="20828"/>
                </a:lnTo>
                <a:lnTo>
                  <a:pt x="13779" y="18034"/>
                </a:lnTo>
                <a:lnTo>
                  <a:pt x="13779" y="2793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199397" y="1888413"/>
            <a:ext cx="13970" cy="20955"/>
          </a:xfrm>
          <a:custGeom>
            <a:avLst/>
            <a:gdLst/>
            <a:ahLst/>
            <a:cxnLst/>
            <a:rect l="l" t="t" r="r" b="b"/>
            <a:pathLst>
              <a:path w="13970" h="20955">
                <a:moveTo>
                  <a:pt x="10680" y="0"/>
                </a:moveTo>
                <a:lnTo>
                  <a:pt x="3073" y="0"/>
                </a:lnTo>
                <a:lnTo>
                  <a:pt x="0" y="2794"/>
                </a:lnTo>
                <a:lnTo>
                  <a:pt x="0" y="18034"/>
                </a:lnTo>
                <a:lnTo>
                  <a:pt x="3073" y="20828"/>
                </a:lnTo>
                <a:lnTo>
                  <a:pt x="10693" y="20828"/>
                </a:lnTo>
                <a:lnTo>
                  <a:pt x="13766" y="18034"/>
                </a:lnTo>
                <a:lnTo>
                  <a:pt x="13766" y="2793"/>
                </a:lnTo>
                <a:lnTo>
                  <a:pt x="106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227591" y="1888413"/>
            <a:ext cx="13970" cy="20955"/>
          </a:xfrm>
          <a:custGeom>
            <a:avLst/>
            <a:gdLst/>
            <a:ahLst/>
            <a:cxnLst/>
            <a:rect l="l" t="t" r="r" b="b"/>
            <a:pathLst>
              <a:path w="13970" h="20955">
                <a:moveTo>
                  <a:pt x="10693" y="0"/>
                </a:moveTo>
                <a:lnTo>
                  <a:pt x="3073" y="0"/>
                </a:lnTo>
                <a:lnTo>
                  <a:pt x="0" y="2794"/>
                </a:lnTo>
                <a:lnTo>
                  <a:pt x="0" y="18034"/>
                </a:lnTo>
                <a:lnTo>
                  <a:pt x="3073" y="20828"/>
                </a:lnTo>
                <a:lnTo>
                  <a:pt x="10693" y="20828"/>
                </a:lnTo>
                <a:lnTo>
                  <a:pt x="13766" y="18034"/>
                </a:lnTo>
                <a:lnTo>
                  <a:pt x="13766" y="2793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987929" y="1909572"/>
            <a:ext cx="13970" cy="20955"/>
          </a:xfrm>
          <a:custGeom>
            <a:avLst/>
            <a:gdLst/>
            <a:ahLst/>
            <a:cxnLst/>
            <a:rect l="l" t="t" r="r" b="b"/>
            <a:pathLst>
              <a:path w="13970" h="20955">
                <a:moveTo>
                  <a:pt x="10693" y="0"/>
                </a:moveTo>
                <a:lnTo>
                  <a:pt x="3086" y="0"/>
                </a:lnTo>
                <a:lnTo>
                  <a:pt x="0" y="2806"/>
                </a:lnTo>
                <a:lnTo>
                  <a:pt x="0" y="18034"/>
                </a:lnTo>
                <a:lnTo>
                  <a:pt x="3086" y="20840"/>
                </a:lnTo>
                <a:lnTo>
                  <a:pt x="10693" y="20840"/>
                </a:lnTo>
                <a:lnTo>
                  <a:pt x="13779" y="18034"/>
                </a:lnTo>
                <a:lnTo>
                  <a:pt x="13779" y="2806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009074" y="1909572"/>
            <a:ext cx="13970" cy="20955"/>
          </a:xfrm>
          <a:custGeom>
            <a:avLst/>
            <a:gdLst/>
            <a:ahLst/>
            <a:cxnLst/>
            <a:rect l="l" t="t" r="r" b="b"/>
            <a:pathLst>
              <a:path w="13970" h="20955">
                <a:moveTo>
                  <a:pt x="10693" y="0"/>
                </a:moveTo>
                <a:lnTo>
                  <a:pt x="3086" y="0"/>
                </a:lnTo>
                <a:lnTo>
                  <a:pt x="0" y="2806"/>
                </a:lnTo>
                <a:lnTo>
                  <a:pt x="0" y="18034"/>
                </a:lnTo>
                <a:lnTo>
                  <a:pt x="3086" y="20840"/>
                </a:lnTo>
                <a:lnTo>
                  <a:pt x="10693" y="20840"/>
                </a:lnTo>
                <a:lnTo>
                  <a:pt x="13779" y="18034"/>
                </a:lnTo>
                <a:lnTo>
                  <a:pt x="13779" y="2806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037269" y="1909572"/>
            <a:ext cx="13970" cy="20955"/>
          </a:xfrm>
          <a:custGeom>
            <a:avLst/>
            <a:gdLst/>
            <a:ahLst/>
            <a:cxnLst/>
            <a:rect l="l" t="t" r="r" b="b"/>
            <a:pathLst>
              <a:path w="13970" h="20955">
                <a:moveTo>
                  <a:pt x="10693" y="0"/>
                </a:moveTo>
                <a:lnTo>
                  <a:pt x="3073" y="0"/>
                </a:lnTo>
                <a:lnTo>
                  <a:pt x="0" y="2806"/>
                </a:lnTo>
                <a:lnTo>
                  <a:pt x="0" y="18034"/>
                </a:lnTo>
                <a:lnTo>
                  <a:pt x="3073" y="20840"/>
                </a:lnTo>
                <a:lnTo>
                  <a:pt x="10693" y="20840"/>
                </a:lnTo>
                <a:lnTo>
                  <a:pt x="13766" y="18034"/>
                </a:lnTo>
                <a:lnTo>
                  <a:pt x="13766" y="2806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987929" y="1958949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86" y="0"/>
                </a:lnTo>
                <a:lnTo>
                  <a:pt x="0" y="3721"/>
                </a:lnTo>
                <a:lnTo>
                  <a:pt x="0" y="24041"/>
                </a:lnTo>
                <a:lnTo>
                  <a:pt x="3086" y="27762"/>
                </a:lnTo>
                <a:lnTo>
                  <a:pt x="10693" y="27762"/>
                </a:lnTo>
                <a:lnTo>
                  <a:pt x="13779" y="24041"/>
                </a:lnTo>
                <a:lnTo>
                  <a:pt x="13779" y="3721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009074" y="1958949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86" y="0"/>
                </a:lnTo>
                <a:lnTo>
                  <a:pt x="0" y="3721"/>
                </a:lnTo>
                <a:lnTo>
                  <a:pt x="0" y="24041"/>
                </a:lnTo>
                <a:lnTo>
                  <a:pt x="3086" y="27762"/>
                </a:lnTo>
                <a:lnTo>
                  <a:pt x="10693" y="27762"/>
                </a:lnTo>
                <a:lnTo>
                  <a:pt x="13779" y="24041"/>
                </a:lnTo>
                <a:lnTo>
                  <a:pt x="13779" y="3721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037269" y="1958949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73" y="0"/>
                </a:lnTo>
                <a:lnTo>
                  <a:pt x="0" y="3721"/>
                </a:lnTo>
                <a:lnTo>
                  <a:pt x="0" y="24041"/>
                </a:lnTo>
                <a:lnTo>
                  <a:pt x="3073" y="27762"/>
                </a:lnTo>
                <a:lnTo>
                  <a:pt x="10693" y="27762"/>
                </a:lnTo>
                <a:lnTo>
                  <a:pt x="13766" y="24041"/>
                </a:lnTo>
                <a:lnTo>
                  <a:pt x="13766" y="3721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987929" y="2008314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86" y="0"/>
                </a:lnTo>
                <a:lnTo>
                  <a:pt x="0" y="3733"/>
                </a:lnTo>
                <a:lnTo>
                  <a:pt x="0" y="24053"/>
                </a:lnTo>
                <a:lnTo>
                  <a:pt x="3086" y="27774"/>
                </a:lnTo>
                <a:lnTo>
                  <a:pt x="10693" y="27774"/>
                </a:lnTo>
                <a:lnTo>
                  <a:pt x="13779" y="24053"/>
                </a:lnTo>
                <a:lnTo>
                  <a:pt x="13779" y="3733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009074" y="2008314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86" y="0"/>
                </a:lnTo>
                <a:lnTo>
                  <a:pt x="0" y="3733"/>
                </a:lnTo>
                <a:lnTo>
                  <a:pt x="0" y="24053"/>
                </a:lnTo>
                <a:lnTo>
                  <a:pt x="3086" y="27774"/>
                </a:lnTo>
                <a:lnTo>
                  <a:pt x="10693" y="27774"/>
                </a:lnTo>
                <a:lnTo>
                  <a:pt x="13779" y="24053"/>
                </a:lnTo>
                <a:lnTo>
                  <a:pt x="13779" y="3733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037269" y="2008314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73" y="0"/>
                </a:lnTo>
                <a:lnTo>
                  <a:pt x="0" y="3733"/>
                </a:lnTo>
                <a:lnTo>
                  <a:pt x="0" y="24053"/>
                </a:lnTo>
                <a:lnTo>
                  <a:pt x="3073" y="27774"/>
                </a:lnTo>
                <a:lnTo>
                  <a:pt x="10693" y="27774"/>
                </a:lnTo>
                <a:lnTo>
                  <a:pt x="13766" y="24053"/>
                </a:lnTo>
                <a:lnTo>
                  <a:pt x="13766" y="3733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987929" y="2057692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86" y="0"/>
                </a:lnTo>
                <a:lnTo>
                  <a:pt x="0" y="3721"/>
                </a:lnTo>
                <a:lnTo>
                  <a:pt x="0" y="24053"/>
                </a:lnTo>
                <a:lnTo>
                  <a:pt x="3086" y="27774"/>
                </a:lnTo>
                <a:lnTo>
                  <a:pt x="10693" y="27774"/>
                </a:lnTo>
                <a:lnTo>
                  <a:pt x="13779" y="24053"/>
                </a:lnTo>
                <a:lnTo>
                  <a:pt x="13779" y="3721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009074" y="2057692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86" y="0"/>
                </a:lnTo>
                <a:lnTo>
                  <a:pt x="0" y="3721"/>
                </a:lnTo>
                <a:lnTo>
                  <a:pt x="0" y="24053"/>
                </a:lnTo>
                <a:lnTo>
                  <a:pt x="3086" y="27774"/>
                </a:lnTo>
                <a:lnTo>
                  <a:pt x="10693" y="27774"/>
                </a:lnTo>
                <a:lnTo>
                  <a:pt x="13779" y="24053"/>
                </a:lnTo>
                <a:lnTo>
                  <a:pt x="13779" y="3721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037269" y="2057692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73" y="0"/>
                </a:lnTo>
                <a:lnTo>
                  <a:pt x="0" y="3721"/>
                </a:lnTo>
                <a:lnTo>
                  <a:pt x="0" y="24053"/>
                </a:lnTo>
                <a:lnTo>
                  <a:pt x="3073" y="27774"/>
                </a:lnTo>
                <a:lnTo>
                  <a:pt x="10693" y="27774"/>
                </a:lnTo>
                <a:lnTo>
                  <a:pt x="13766" y="24053"/>
                </a:lnTo>
                <a:lnTo>
                  <a:pt x="13766" y="3721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227591" y="1937791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73" y="0"/>
                </a:lnTo>
                <a:lnTo>
                  <a:pt x="0" y="3721"/>
                </a:lnTo>
                <a:lnTo>
                  <a:pt x="0" y="24041"/>
                </a:lnTo>
                <a:lnTo>
                  <a:pt x="3073" y="27762"/>
                </a:lnTo>
                <a:lnTo>
                  <a:pt x="10693" y="27762"/>
                </a:lnTo>
                <a:lnTo>
                  <a:pt x="13766" y="24041"/>
                </a:lnTo>
                <a:lnTo>
                  <a:pt x="13766" y="3721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227591" y="1987156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73" y="0"/>
                </a:lnTo>
                <a:lnTo>
                  <a:pt x="0" y="3733"/>
                </a:lnTo>
                <a:lnTo>
                  <a:pt x="0" y="24053"/>
                </a:lnTo>
                <a:lnTo>
                  <a:pt x="3073" y="27774"/>
                </a:lnTo>
                <a:lnTo>
                  <a:pt x="10693" y="27774"/>
                </a:lnTo>
                <a:lnTo>
                  <a:pt x="13766" y="24053"/>
                </a:lnTo>
                <a:lnTo>
                  <a:pt x="13766" y="3733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227591" y="2036521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70" h="27939">
                <a:moveTo>
                  <a:pt x="10693" y="0"/>
                </a:moveTo>
                <a:lnTo>
                  <a:pt x="3073" y="0"/>
                </a:lnTo>
                <a:lnTo>
                  <a:pt x="0" y="3721"/>
                </a:lnTo>
                <a:lnTo>
                  <a:pt x="0" y="24041"/>
                </a:lnTo>
                <a:lnTo>
                  <a:pt x="3073" y="27774"/>
                </a:lnTo>
                <a:lnTo>
                  <a:pt x="10693" y="27774"/>
                </a:lnTo>
                <a:lnTo>
                  <a:pt x="13766" y="24041"/>
                </a:lnTo>
                <a:lnTo>
                  <a:pt x="13766" y="3721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227591" y="2092947"/>
            <a:ext cx="13970" cy="20955"/>
          </a:xfrm>
          <a:custGeom>
            <a:avLst/>
            <a:gdLst/>
            <a:ahLst/>
            <a:cxnLst/>
            <a:rect l="l" t="t" r="r" b="b"/>
            <a:pathLst>
              <a:path w="13970" h="20955">
                <a:moveTo>
                  <a:pt x="10693" y="0"/>
                </a:moveTo>
                <a:lnTo>
                  <a:pt x="3073" y="0"/>
                </a:lnTo>
                <a:lnTo>
                  <a:pt x="0" y="2806"/>
                </a:lnTo>
                <a:lnTo>
                  <a:pt x="0" y="18034"/>
                </a:lnTo>
                <a:lnTo>
                  <a:pt x="3073" y="20828"/>
                </a:lnTo>
                <a:lnTo>
                  <a:pt x="10693" y="20828"/>
                </a:lnTo>
                <a:lnTo>
                  <a:pt x="13766" y="18034"/>
                </a:lnTo>
                <a:lnTo>
                  <a:pt x="13766" y="2806"/>
                </a:lnTo>
                <a:lnTo>
                  <a:pt x="106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051366" y="1824939"/>
            <a:ext cx="63500" cy="13970"/>
          </a:xfrm>
          <a:custGeom>
            <a:avLst/>
            <a:gdLst/>
            <a:ahLst/>
            <a:cxnLst/>
            <a:rect l="l" t="t" r="r" b="b"/>
            <a:pathLst>
              <a:path w="63500" h="13969">
                <a:moveTo>
                  <a:pt x="60490" y="0"/>
                </a:moveTo>
                <a:lnTo>
                  <a:pt x="2819" y="0"/>
                </a:lnTo>
                <a:lnTo>
                  <a:pt x="0" y="3073"/>
                </a:lnTo>
                <a:lnTo>
                  <a:pt x="0" y="10706"/>
                </a:lnTo>
                <a:lnTo>
                  <a:pt x="2819" y="13792"/>
                </a:lnTo>
                <a:lnTo>
                  <a:pt x="60490" y="13792"/>
                </a:lnTo>
                <a:lnTo>
                  <a:pt x="63322" y="10706"/>
                </a:lnTo>
                <a:lnTo>
                  <a:pt x="63322" y="3073"/>
                </a:lnTo>
                <a:lnTo>
                  <a:pt x="604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>
            <a:spLocks noGrp="1"/>
          </p:cNvSpPr>
          <p:nvPr>
            <p:ph type="title"/>
          </p:nvPr>
        </p:nvSpPr>
        <p:spPr>
          <a:xfrm>
            <a:off x="347302" y="504063"/>
            <a:ext cx="9989213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spcBef>
                <a:spcPts val="100"/>
              </a:spcBef>
            </a:pPr>
            <a:r>
              <a:rPr sz="3000" kern="1200" spc="-100" dirty="0">
                <a:solidFill>
                  <a:srgbClr val="007C99"/>
                </a:solidFill>
              </a:rPr>
              <a:t>Мероприятия по подключению к Интернет социальных учреждений</a:t>
            </a:r>
          </a:p>
        </p:txBody>
      </p:sp>
      <p:sp>
        <p:nvSpPr>
          <p:cNvPr id="69" name="object 69"/>
          <p:cNvSpPr/>
          <p:nvPr/>
        </p:nvSpPr>
        <p:spPr>
          <a:xfrm>
            <a:off x="366280" y="257403"/>
            <a:ext cx="9970770" cy="144145"/>
          </a:xfrm>
          <a:custGeom>
            <a:avLst/>
            <a:gdLst/>
            <a:ahLst/>
            <a:cxnLst/>
            <a:rect l="l" t="t" r="r" b="b"/>
            <a:pathLst>
              <a:path w="9970770" h="144145">
                <a:moveTo>
                  <a:pt x="0" y="144005"/>
                </a:moveTo>
                <a:lnTo>
                  <a:pt x="9970223" y="144005"/>
                </a:lnTo>
                <a:lnTo>
                  <a:pt x="9970223" y="0"/>
                </a:lnTo>
                <a:lnTo>
                  <a:pt x="0" y="0"/>
                </a:lnTo>
                <a:lnTo>
                  <a:pt x="0" y="144005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538734" y="1937816"/>
            <a:ext cx="45720" cy="64135"/>
          </a:xfrm>
          <a:custGeom>
            <a:avLst/>
            <a:gdLst/>
            <a:ahLst/>
            <a:cxnLst/>
            <a:rect l="l" t="t" r="r" b="b"/>
            <a:pathLst>
              <a:path w="45720" h="64135">
                <a:moveTo>
                  <a:pt x="41986" y="0"/>
                </a:moveTo>
                <a:lnTo>
                  <a:pt x="3390" y="0"/>
                </a:lnTo>
                <a:lnTo>
                  <a:pt x="0" y="3581"/>
                </a:lnTo>
                <a:lnTo>
                  <a:pt x="0" y="60540"/>
                </a:lnTo>
                <a:lnTo>
                  <a:pt x="3390" y="64122"/>
                </a:lnTo>
                <a:lnTo>
                  <a:pt x="41986" y="64122"/>
                </a:lnTo>
                <a:lnTo>
                  <a:pt x="45364" y="60540"/>
                </a:lnTo>
                <a:lnTo>
                  <a:pt x="45364" y="48082"/>
                </a:lnTo>
                <a:lnTo>
                  <a:pt x="15125" y="48082"/>
                </a:lnTo>
                <a:lnTo>
                  <a:pt x="15125" y="16027"/>
                </a:lnTo>
                <a:lnTo>
                  <a:pt x="45364" y="16027"/>
                </a:lnTo>
                <a:lnTo>
                  <a:pt x="45364" y="3581"/>
                </a:lnTo>
                <a:lnTo>
                  <a:pt x="41986" y="0"/>
                </a:lnTo>
                <a:close/>
              </a:path>
              <a:path w="45720" h="64135">
                <a:moveTo>
                  <a:pt x="45364" y="16027"/>
                </a:moveTo>
                <a:lnTo>
                  <a:pt x="30238" y="16027"/>
                </a:lnTo>
                <a:lnTo>
                  <a:pt x="30238" y="48082"/>
                </a:lnTo>
                <a:lnTo>
                  <a:pt x="45364" y="48082"/>
                </a:lnTo>
                <a:lnTo>
                  <a:pt x="45364" y="160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538734" y="1836991"/>
            <a:ext cx="45720" cy="64135"/>
          </a:xfrm>
          <a:custGeom>
            <a:avLst/>
            <a:gdLst/>
            <a:ahLst/>
            <a:cxnLst/>
            <a:rect l="l" t="t" r="r" b="b"/>
            <a:pathLst>
              <a:path w="45720" h="64135">
                <a:moveTo>
                  <a:pt x="41986" y="0"/>
                </a:moveTo>
                <a:lnTo>
                  <a:pt x="3390" y="0"/>
                </a:lnTo>
                <a:lnTo>
                  <a:pt x="0" y="3594"/>
                </a:lnTo>
                <a:lnTo>
                  <a:pt x="0" y="60528"/>
                </a:lnTo>
                <a:lnTo>
                  <a:pt x="3390" y="64109"/>
                </a:lnTo>
                <a:lnTo>
                  <a:pt x="41986" y="64109"/>
                </a:lnTo>
                <a:lnTo>
                  <a:pt x="45364" y="60528"/>
                </a:lnTo>
                <a:lnTo>
                  <a:pt x="45364" y="48082"/>
                </a:lnTo>
                <a:lnTo>
                  <a:pt x="15125" y="48082"/>
                </a:lnTo>
                <a:lnTo>
                  <a:pt x="15125" y="16027"/>
                </a:lnTo>
                <a:lnTo>
                  <a:pt x="45364" y="16027"/>
                </a:lnTo>
                <a:lnTo>
                  <a:pt x="45364" y="3594"/>
                </a:lnTo>
                <a:lnTo>
                  <a:pt x="41986" y="0"/>
                </a:lnTo>
                <a:close/>
              </a:path>
              <a:path w="45720" h="64135">
                <a:moveTo>
                  <a:pt x="45364" y="16027"/>
                </a:moveTo>
                <a:lnTo>
                  <a:pt x="30238" y="16027"/>
                </a:lnTo>
                <a:lnTo>
                  <a:pt x="30238" y="48082"/>
                </a:lnTo>
                <a:lnTo>
                  <a:pt x="45364" y="48082"/>
                </a:lnTo>
                <a:lnTo>
                  <a:pt x="45364" y="160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465442" y="1690293"/>
            <a:ext cx="265430" cy="156210"/>
          </a:xfrm>
          <a:custGeom>
            <a:avLst/>
            <a:gdLst/>
            <a:ahLst/>
            <a:cxnLst/>
            <a:rect l="l" t="t" r="r" b="b"/>
            <a:pathLst>
              <a:path w="265429" h="156210">
                <a:moveTo>
                  <a:pt x="194767" y="0"/>
                </a:moveTo>
                <a:lnTo>
                  <a:pt x="128155" y="0"/>
                </a:lnTo>
                <a:lnTo>
                  <a:pt x="124472" y="3644"/>
                </a:lnTo>
                <a:lnTo>
                  <a:pt x="124472" y="68630"/>
                </a:lnTo>
                <a:lnTo>
                  <a:pt x="1270" y="141795"/>
                </a:lnTo>
                <a:lnTo>
                  <a:pt x="0" y="146799"/>
                </a:lnTo>
                <a:lnTo>
                  <a:pt x="4660" y="154495"/>
                </a:lnTo>
                <a:lnTo>
                  <a:pt x="9728" y="155752"/>
                </a:lnTo>
                <a:lnTo>
                  <a:pt x="132689" y="82727"/>
                </a:lnTo>
                <a:lnTo>
                  <a:pt x="164644" y="82727"/>
                </a:lnTo>
                <a:lnTo>
                  <a:pt x="140906" y="68630"/>
                </a:lnTo>
                <a:lnTo>
                  <a:pt x="140906" y="16294"/>
                </a:lnTo>
                <a:lnTo>
                  <a:pt x="198450" y="16294"/>
                </a:lnTo>
                <a:lnTo>
                  <a:pt x="198450" y="3644"/>
                </a:lnTo>
                <a:lnTo>
                  <a:pt x="194767" y="0"/>
                </a:lnTo>
                <a:close/>
              </a:path>
              <a:path w="265429" h="156210">
                <a:moveTo>
                  <a:pt x="164644" y="82727"/>
                </a:moveTo>
                <a:lnTo>
                  <a:pt x="132689" y="82727"/>
                </a:lnTo>
                <a:lnTo>
                  <a:pt x="253085" y="154228"/>
                </a:lnTo>
                <a:lnTo>
                  <a:pt x="254546" y="154597"/>
                </a:lnTo>
                <a:lnTo>
                  <a:pt x="258787" y="154597"/>
                </a:lnTo>
                <a:lnTo>
                  <a:pt x="261505" y="153200"/>
                </a:lnTo>
                <a:lnTo>
                  <a:pt x="265379" y="146799"/>
                </a:lnTo>
                <a:lnTo>
                  <a:pt x="264109" y="141795"/>
                </a:lnTo>
                <a:lnTo>
                  <a:pt x="164644" y="82727"/>
                </a:lnTo>
                <a:close/>
              </a:path>
              <a:path w="265429" h="156210">
                <a:moveTo>
                  <a:pt x="198450" y="16294"/>
                </a:moveTo>
                <a:lnTo>
                  <a:pt x="182003" y="16294"/>
                </a:lnTo>
                <a:lnTo>
                  <a:pt x="182003" y="32550"/>
                </a:lnTo>
                <a:lnTo>
                  <a:pt x="152819" y="32550"/>
                </a:lnTo>
                <a:lnTo>
                  <a:pt x="149136" y="36207"/>
                </a:lnTo>
                <a:lnTo>
                  <a:pt x="149136" y="45173"/>
                </a:lnTo>
                <a:lnTo>
                  <a:pt x="152819" y="48831"/>
                </a:lnTo>
                <a:lnTo>
                  <a:pt x="194767" y="48831"/>
                </a:lnTo>
                <a:lnTo>
                  <a:pt x="198450" y="45173"/>
                </a:lnTo>
                <a:lnTo>
                  <a:pt x="198450" y="162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401308" y="1937816"/>
            <a:ext cx="54610" cy="64135"/>
          </a:xfrm>
          <a:custGeom>
            <a:avLst/>
            <a:gdLst/>
            <a:ahLst/>
            <a:cxnLst/>
            <a:rect l="l" t="t" r="r" b="b"/>
            <a:pathLst>
              <a:path w="54610" h="64135">
                <a:moveTo>
                  <a:pt x="54406" y="16027"/>
                </a:moveTo>
                <a:lnTo>
                  <a:pt x="36283" y="16027"/>
                </a:lnTo>
                <a:lnTo>
                  <a:pt x="36283" y="60540"/>
                </a:lnTo>
                <a:lnTo>
                  <a:pt x="40335" y="64122"/>
                </a:lnTo>
                <a:lnTo>
                  <a:pt x="50355" y="64122"/>
                </a:lnTo>
                <a:lnTo>
                  <a:pt x="54406" y="60540"/>
                </a:lnTo>
                <a:lnTo>
                  <a:pt x="54406" y="16027"/>
                </a:lnTo>
                <a:close/>
              </a:path>
              <a:path w="54610" h="64135">
                <a:moveTo>
                  <a:pt x="50355" y="0"/>
                </a:moveTo>
                <a:lnTo>
                  <a:pt x="4051" y="0"/>
                </a:lnTo>
                <a:lnTo>
                  <a:pt x="0" y="3581"/>
                </a:lnTo>
                <a:lnTo>
                  <a:pt x="0" y="28460"/>
                </a:lnTo>
                <a:lnTo>
                  <a:pt x="4051" y="32054"/>
                </a:lnTo>
                <a:lnTo>
                  <a:pt x="14071" y="32054"/>
                </a:lnTo>
                <a:lnTo>
                  <a:pt x="18122" y="28460"/>
                </a:lnTo>
                <a:lnTo>
                  <a:pt x="18122" y="16027"/>
                </a:lnTo>
                <a:lnTo>
                  <a:pt x="54406" y="16027"/>
                </a:lnTo>
                <a:lnTo>
                  <a:pt x="54406" y="3581"/>
                </a:lnTo>
                <a:lnTo>
                  <a:pt x="503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492931" y="186448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273"/>
                </a:lnTo>
              </a:path>
            </a:pathLst>
          </a:custGeom>
          <a:ln w="1832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456286" y="2038654"/>
            <a:ext cx="292735" cy="109855"/>
          </a:xfrm>
          <a:custGeom>
            <a:avLst/>
            <a:gdLst/>
            <a:ahLst/>
            <a:cxnLst/>
            <a:rect l="l" t="t" r="r" b="b"/>
            <a:pathLst>
              <a:path w="292734" h="109855">
                <a:moveTo>
                  <a:pt x="289026" y="93840"/>
                </a:moveTo>
                <a:lnTo>
                  <a:pt x="3657" y="93840"/>
                </a:lnTo>
                <a:lnTo>
                  <a:pt x="0" y="97332"/>
                </a:lnTo>
                <a:lnTo>
                  <a:pt x="0" y="105981"/>
                </a:lnTo>
                <a:lnTo>
                  <a:pt x="3657" y="109486"/>
                </a:lnTo>
                <a:lnTo>
                  <a:pt x="289026" y="109486"/>
                </a:lnTo>
                <a:lnTo>
                  <a:pt x="292684" y="105981"/>
                </a:lnTo>
                <a:lnTo>
                  <a:pt x="292684" y="97332"/>
                </a:lnTo>
                <a:lnTo>
                  <a:pt x="289026" y="93840"/>
                </a:lnTo>
                <a:close/>
              </a:path>
              <a:path w="292734" h="109855">
                <a:moveTo>
                  <a:pt x="97561" y="15633"/>
                </a:moveTo>
                <a:lnTo>
                  <a:pt x="81292" y="15633"/>
                </a:lnTo>
                <a:lnTo>
                  <a:pt x="81292" y="93840"/>
                </a:lnTo>
                <a:lnTo>
                  <a:pt x="97561" y="93840"/>
                </a:lnTo>
                <a:lnTo>
                  <a:pt x="97561" y="15633"/>
                </a:lnTo>
                <a:close/>
              </a:path>
              <a:path w="292734" h="109855">
                <a:moveTo>
                  <a:pt x="158965" y="46926"/>
                </a:moveTo>
                <a:lnTo>
                  <a:pt x="133731" y="46926"/>
                </a:lnTo>
                <a:lnTo>
                  <a:pt x="130086" y="50419"/>
                </a:lnTo>
                <a:lnTo>
                  <a:pt x="130086" y="59055"/>
                </a:lnTo>
                <a:lnTo>
                  <a:pt x="133731" y="62547"/>
                </a:lnTo>
                <a:lnTo>
                  <a:pt x="138201" y="62547"/>
                </a:lnTo>
                <a:lnTo>
                  <a:pt x="138201" y="93840"/>
                </a:lnTo>
                <a:lnTo>
                  <a:pt x="154470" y="93840"/>
                </a:lnTo>
                <a:lnTo>
                  <a:pt x="154470" y="62560"/>
                </a:lnTo>
                <a:lnTo>
                  <a:pt x="158965" y="62547"/>
                </a:lnTo>
                <a:lnTo>
                  <a:pt x="162598" y="59055"/>
                </a:lnTo>
                <a:lnTo>
                  <a:pt x="162585" y="50419"/>
                </a:lnTo>
                <a:lnTo>
                  <a:pt x="158965" y="46926"/>
                </a:lnTo>
                <a:close/>
              </a:path>
              <a:path w="292734" h="109855">
                <a:moveTo>
                  <a:pt x="211378" y="15633"/>
                </a:moveTo>
                <a:lnTo>
                  <a:pt x="195122" y="15633"/>
                </a:lnTo>
                <a:lnTo>
                  <a:pt x="195122" y="93840"/>
                </a:lnTo>
                <a:lnTo>
                  <a:pt x="211378" y="93840"/>
                </a:lnTo>
                <a:lnTo>
                  <a:pt x="211378" y="15633"/>
                </a:lnTo>
                <a:close/>
              </a:path>
              <a:path w="292734" h="109855">
                <a:moveTo>
                  <a:pt x="154470" y="15633"/>
                </a:moveTo>
                <a:lnTo>
                  <a:pt x="138201" y="15633"/>
                </a:lnTo>
                <a:lnTo>
                  <a:pt x="138201" y="46926"/>
                </a:lnTo>
                <a:lnTo>
                  <a:pt x="154470" y="46926"/>
                </a:lnTo>
                <a:lnTo>
                  <a:pt x="154470" y="15633"/>
                </a:lnTo>
                <a:close/>
              </a:path>
              <a:path w="292734" h="109855">
                <a:moveTo>
                  <a:pt x="224002" y="0"/>
                </a:moveTo>
                <a:lnTo>
                  <a:pt x="68681" y="0"/>
                </a:lnTo>
                <a:lnTo>
                  <a:pt x="65036" y="3505"/>
                </a:lnTo>
                <a:lnTo>
                  <a:pt x="65036" y="12128"/>
                </a:lnTo>
                <a:lnTo>
                  <a:pt x="68681" y="15633"/>
                </a:lnTo>
                <a:lnTo>
                  <a:pt x="224002" y="15633"/>
                </a:lnTo>
                <a:lnTo>
                  <a:pt x="227634" y="12128"/>
                </a:lnTo>
                <a:lnTo>
                  <a:pt x="227634" y="3505"/>
                </a:lnTo>
                <a:lnTo>
                  <a:pt x="2240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749465" y="2047824"/>
            <a:ext cx="45720" cy="64135"/>
          </a:xfrm>
          <a:custGeom>
            <a:avLst/>
            <a:gdLst/>
            <a:ahLst/>
            <a:cxnLst/>
            <a:rect l="l" t="t" r="r" b="b"/>
            <a:pathLst>
              <a:path w="45720" h="64135">
                <a:moveTo>
                  <a:pt x="41960" y="0"/>
                </a:moveTo>
                <a:lnTo>
                  <a:pt x="3390" y="0"/>
                </a:lnTo>
                <a:lnTo>
                  <a:pt x="0" y="3594"/>
                </a:lnTo>
                <a:lnTo>
                  <a:pt x="0" y="60540"/>
                </a:lnTo>
                <a:lnTo>
                  <a:pt x="3390" y="64122"/>
                </a:lnTo>
                <a:lnTo>
                  <a:pt x="41960" y="64122"/>
                </a:lnTo>
                <a:lnTo>
                  <a:pt x="45351" y="60540"/>
                </a:lnTo>
                <a:lnTo>
                  <a:pt x="45351" y="48094"/>
                </a:lnTo>
                <a:lnTo>
                  <a:pt x="15100" y="48094"/>
                </a:lnTo>
                <a:lnTo>
                  <a:pt x="15100" y="16040"/>
                </a:lnTo>
                <a:lnTo>
                  <a:pt x="45351" y="16040"/>
                </a:lnTo>
                <a:lnTo>
                  <a:pt x="45351" y="3594"/>
                </a:lnTo>
                <a:lnTo>
                  <a:pt x="41960" y="0"/>
                </a:lnTo>
                <a:close/>
              </a:path>
              <a:path w="45720" h="64135">
                <a:moveTo>
                  <a:pt x="45351" y="16040"/>
                </a:moveTo>
                <a:lnTo>
                  <a:pt x="30225" y="16040"/>
                </a:lnTo>
                <a:lnTo>
                  <a:pt x="30225" y="48094"/>
                </a:lnTo>
                <a:lnTo>
                  <a:pt x="45351" y="48094"/>
                </a:lnTo>
                <a:lnTo>
                  <a:pt x="45351" y="160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749465" y="1946986"/>
            <a:ext cx="45720" cy="64135"/>
          </a:xfrm>
          <a:custGeom>
            <a:avLst/>
            <a:gdLst/>
            <a:ahLst/>
            <a:cxnLst/>
            <a:rect l="l" t="t" r="r" b="b"/>
            <a:pathLst>
              <a:path w="45720" h="64135">
                <a:moveTo>
                  <a:pt x="41960" y="0"/>
                </a:moveTo>
                <a:lnTo>
                  <a:pt x="3390" y="0"/>
                </a:lnTo>
                <a:lnTo>
                  <a:pt x="0" y="3581"/>
                </a:lnTo>
                <a:lnTo>
                  <a:pt x="0" y="60528"/>
                </a:lnTo>
                <a:lnTo>
                  <a:pt x="3390" y="64109"/>
                </a:lnTo>
                <a:lnTo>
                  <a:pt x="41960" y="64109"/>
                </a:lnTo>
                <a:lnTo>
                  <a:pt x="45351" y="60528"/>
                </a:lnTo>
                <a:lnTo>
                  <a:pt x="45351" y="48082"/>
                </a:lnTo>
                <a:lnTo>
                  <a:pt x="15100" y="48082"/>
                </a:lnTo>
                <a:lnTo>
                  <a:pt x="15100" y="16027"/>
                </a:lnTo>
                <a:lnTo>
                  <a:pt x="45351" y="16027"/>
                </a:lnTo>
                <a:lnTo>
                  <a:pt x="45351" y="3581"/>
                </a:lnTo>
                <a:lnTo>
                  <a:pt x="41960" y="0"/>
                </a:lnTo>
                <a:close/>
              </a:path>
              <a:path w="45720" h="64135">
                <a:moveTo>
                  <a:pt x="45351" y="16027"/>
                </a:moveTo>
                <a:lnTo>
                  <a:pt x="30225" y="16027"/>
                </a:lnTo>
                <a:lnTo>
                  <a:pt x="30225" y="48082"/>
                </a:lnTo>
                <a:lnTo>
                  <a:pt x="45351" y="48082"/>
                </a:lnTo>
                <a:lnTo>
                  <a:pt x="45351" y="160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731139" y="1873643"/>
            <a:ext cx="118745" cy="311785"/>
          </a:xfrm>
          <a:custGeom>
            <a:avLst/>
            <a:gdLst/>
            <a:ahLst/>
            <a:cxnLst/>
            <a:rect l="l" t="t" r="r" b="b"/>
            <a:pathLst>
              <a:path w="118745" h="311785">
                <a:moveTo>
                  <a:pt x="114757" y="0"/>
                </a:moveTo>
                <a:lnTo>
                  <a:pt x="105397" y="0"/>
                </a:lnTo>
                <a:lnTo>
                  <a:pt x="101612" y="3682"/>
                </a:lnTo>
                <a:lnTo>
                  <a:pt x="101612" y="16408"/>
                </a:lnTo>
                <a:lnTo>
                  <a:pt x="3797" y="16408"/>
                </a:lnTo>
                <a:lnTo>
                  <a:pt x="0" y="20078"/>
                </a:lnTo>
                <a:lnTo>
                  <a:pt x="0" y="29133"/>
                </a:lnTo>
                <a:lnTo>
                  <a:pt x="3797" y="32804"/>
                </a:lnTo>
                <a:lnTo>
                  <a:pt x="101612" y="32804"/>
                </a:lnTo>
                <a:lnTo>
                  <a:pt x="101612" y="307936"/>
                </a:lnTo>
                <a:lnTo>
                  <a:pt x="105397" y="311619"/>
                </a:lnTo>
                <a:lnTo>
                  <a:pt x="114757" y="311619"/>
                </a:lnTo>
                <a:lnTo>
                  <a:pt x="118541" y="307936"/>
                </a:lnTo>
                <a:lnTo>
                  <a:pt x="118541" y="3682"/>
                </a:lnTo>
                <a:lnTo>
                  <a:pt x="1147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621195" y="1937816"/>
            <a:ext cx="45720" cy="64135"/>
          </a:xfrm>
          <a:custGeom>
            <a:avLst/>
            <a:gdLst/>
            <a:ahLst/>
            <a:cxnLst/>
            <a:rect l="l" t="t" r="r" b="b"/>
            <a:pathLst>
              <a:path w="45720" h="64135">
                <a:moveTo>
                  <a:pt x="41960" y="0"/>
                </a:moveTo>
                <a:lnTo>
                  <a:pt x="3390" y="0"/>
                </a:lnTo>
                <a:lnTo>
                  <a:pt x="0" y="3581"/>
                </a:lnTo>
                <a:lnTo>
                  <a:pt x="0" y="60540"/>
                </a:lnTo>
                <a:lnTo>
                  <a:pt x="3390" y="64122"/>
                </a:lnTo>
                <a:lnTo>
                  <a:pt x="41960" y="64122"/>
                </a:lnTo>
                <a:lnTo>
                  <a:pt x="45364" y="60540"/>
                </a:lnTo>
                <a:lnTo>
                  <a:pt x="45364" y="48082"/>
                </a:lnTo>
                <a:lnTo>
                  <a:pt x="15125" y="48082"/>
                </a:lnTo>
                <a:lnTo>
                  <a:pt x="15125" y="16027"/>
                </a:lnTo>
                <a:lnTo>
                  <a:pt x="45364" y="16027"/>
                </a:lnTo>
                <a:lnTo>
                  <a:pt x="45364" y="3581"/>
                </a:lnTo>
                <a:lnTo>
                  <a:pt x="41960" y="0"/>
                </a:lnTo>
                <a:close/>
              </a:path>
              <a:path w="45720" h="64135">
                <a:moveTo>
                  <a:pt x="45364" y="16027"/>
                </a:moveTo>
                <a:lnTo>
                  <a:pt x="30238" y="16027"/>
                </a:lnTo>
                <a:lnTo>
                  <a:pt x="30238" y="48082"/>
                </a:lnTo>
                <a:lnTo>
                  <a:pt x="45364" y="48082"/>
                </a:lnTo>
                <a:lnTo>
                  <a:pt x="45364" y="160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55499" y="1983651"/>
            <a:ext cx="82245" cy="201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703650" y="1855317"/>
            <a:ext cx="0" cy="266065"/>
          </a:xfrm>
          <a:custGeom>
            <a:avLst/>
            <a:gdLst/>
            <a:ahLst/>
            <a:cxnLst/>
            <a:rect l="l" t="t" r="r" b="b"/>
            <a:pathLst>
              <a:path h="266064">
                <a:moveTo>
                  <a:pt x="0" y="0"/>
                </a:moveTo>
                <a:lnTo>
                  <a:pt x="0" y="265658"/>
                </a:lnTo>
              </a:path>
            </a:pathLst>
          </a:custGeom>
          <a:ln w="1832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621195" y="1836991"/>
            <a:ext cx="45720" cy="64135"/>
          </a:xfrm>
          <a:custGeom>
            <a:avLst/>
            <a:gdLst/>
            <a:ahLst/>
            <a:cxnLst/>
            <a:rect l="l" t="t" r="r" b="b"/>
            <a:pathLst>
              <a:path w="45720" h="64135">
                <a:moveTo>
                  <a:pt x="41960" y="0"/>
                </a:moveTo>
                <a:lnTo>
                  <a:pt x="3390" y="0"/>
                </a:lnTo>
                <a:lnTo>
                  <a:pt x="0" y="3594"/>
                </a:lnTo>
                <a:lnTo>
                  <a:pt x="0" y="60528"/>
                </a:lnTo>
                <a:lnTo>
                  <a:pt x="3390" y="64109"/>
                </a:lnTo>
                <a:lnTo>
                  <a:pt x="41960" y="64109"/>
                </a:lnTo>
                <a:lnTo>
                  <a:pt x="45364" y="60528"/>
                </a:lnTo>
                <a:lnTo>
                  <a:pt x="45364" y="48082"/>
                </a:lnTo>
                <a:lnTo>
                  <a:pt x="15125" y="48082"/>
                </a:lnTo>
                <a:lnTo>
                  <a:pt x="15125" y="16027"/>
                </a:lnTo>
                <a:lnTo>
                  <a:pt x="45364" y="16027"/>
                </a:lnTo>
                <a:lnTo>
                  <a:pt x="45364" y="3594"/>
                </a:lnTo>
                <a:lnTo>
                  <a:pt x="41960" y="0"/>
                </a:lnTo>
                <a:close/>
              </a:path>
              <a:path w="45720" h="64135">
                <a:moveTo>
                  <a:pt x="45364" y="16027"/>
                </a:moveTo>
                <a:lnTo>
                  <a:pt x="30238" y="16027"/>
                </a:lnTo>
                <a:lnTo>
                  <a:pt x="30238" y="48082"/>
                </a:lnTo>
                <a:lnTo>
                  <a:pt x="45364" y="48082"/>
                </a:lnTo>
                <a:lnTo>
                  <a:pt x="45364" y="160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355499" y="1873643"/>
            <a:ext cx="118554" cy="1007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0" y="4307065"/>
            <a:ext cx="10692130" cy="3253104"/>
          </a:xfrm>
          <a:custGeom>
            <a:avLst/>
            <a:gdLst/>
            <a:ahLst/>
            <a:cxnLst/>
            <a:rect l="l" t="t" r="r" b="b"/>
            <a:pathLst>
              <a:path w="10692130" h="3253104">
                <a:moveTo>
                  <a:pt x="10692003" y="3252939"/>
                </a:moveTo>
                <a:lnTo>
                  <a:pt x="0" y="3252939"/>
                </a:lnTo>
                <a:lnTo>
                  <a:pt x="0" y="0"/>
                </a:lnTo>
                <a:lnTo>
                  <a:pt x="10692003" y="0"/>
                </a:lnTo>
                <a:lnTo>
                  <a:pt x="10692003" y="3252939"/>
                </a:lnTo>
                <a:close/>
              </a:path>
            </a:pathLst>
          </a:custGeom>
          <a:solidFill>
            <a:srgbClr val="6FB5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189685" y="4892941"/>
            <a:ext cx="709295" cy="694690"/>
          </a:xfrm>
          <a:custGeom>
            <a:avLst/>
            <a:gdLst/>
            <a:ahLst/>
            <a:cxnLst/>
            <a:rect l="l" t="t" r="r" b="b"/>
            <a:pathLst>
              <a:path w="709294" h="694689">
                <a:moveTo>
                  <a:pt x="708837" y="0"/>
                </a:moveTo>
                <a:lnTo>
                  <a:pt x="0" y="0"/>
                </a:lnTo>
                <a:lnTo>
                  <a:pt x="0" y="694512"/>
                </a:lnTo>
                <a:lnTo>
                  <a:pt x="708837" y="694512"/>
                </a:lnTo>
                <a:lnTo>
                  <a:pt x="708837" y="622642"/>
                </a:lnTo>
                <a:lnTo>
                  <a:pt x="73355" y="622642"/>
                </a:lnTo>
                <a:lnTo>
                  <a:pt x="73355" y="71907"/>
                </a:lnTo>
                <a:lnTo>
                  <a:pt x="635522" y="71907"/>
                </a:lnTo>
                <a:lnTo>
                  <a:pt x="708837" y="63"/>
                </a:lnTo>
                <a:close/>
              </a:path>
              <a:path w="709294" h="694689">
                <a:moveTo>
                  <a:pt x="708837" y="359257"/>
                </a:moveTo>
                <a:lnTo>
                  <a:pt x="635457" y="431126"/>
                </a:lnTo>
                <a:lnTo>
                  <a:pt x="635457" y="622642"/>
                </a:lnTo>
                <a:lnTo>
                  <a:pt x="708837" y="622642"/>
                </a:lnTo>
                <a:lnTo>
                  <a:pt x="708837" y="359257"/>
                </a:lnTo>
                <a:close/>
              </a:path>
              <a:path w="709294" h="694689">
                <a:moveTo>
                  <a:pt x="635522" y="71907"/>
                </a:moveTo>
                <a:close/>
              </a:path>
            </a:pathLst>
          </a:custGeom>
          <a:solidFill>
            <a:srgbClr val="FFFFFF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339075" y="4857572"/>
            <a:ext cx="779145" cy="575945"/>
          </a:xfrm>
          <a:custGeom>
            <a:avLst/>
            <a:gdLst/>
            <a:ahLst/>
            <a:cxnLst/>
            <a:rect l="l" t="t" r="r" b="b"/>
            <a:pathLst>
              <a:path w="779144" h="575945">
                <a:moveTo>
                  <a:pt x="106311" y="180111"/>
                </a:moveTo>
                <a:lnTo>
                  <a:pt x="0" y="284302"/>
                </a:lnTo>
                <a:lnTo>
                  <a:pt x="297548" y="575830"/>
                </a:lnTo>
                <a:lnTo>
                  <a:pt x="510183" y="367487"/>
                </a:lnTo>
                <a:lnTo>
                  <a:pt x="297548" y="367487"/>
                </a:lnTo>
                <a:lnTo>
                  <a:pt x="106311" y="180111"/>
                </a:lnTo>
                <a:close/>
              </a:path>
              <a:path w="779144" h="575945">
                <a:moveTo>
                  <a:pt x="672553" y="0"/>
                </a:moveTo>
                <a:lnTo>
                  <a:pt x="297548" y="367487"/>
                </a:lnTo>
                <a:lnTo>
                  <a:pt x="510183" y="367487"/>
                </a:lnTo>
                <a:lnTo>
                  <a:pt x="778903" y="104190"/>
                </a:lnTo>
                <a:lnTo>
                  <a:pt x="6725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2203272" y="4623153"/>
            <a:ext cx="6641465" cy="2273300"/>
          </a:xfrm>
          <a:prstGeom prst="rect">
            <a:avLst/>
          </a:prstGeom>
        </p:spPr>
        <p:txBody>
          <a:bodyPr vert="horz" wrap="square" lIns="0" tIns="176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sz="3000" spc="-100" dirty="0">
                <a:solidFill>
                  <a:srgbClr val="FFFFFF"/>
                </a:solidFill>
                <a:latin typeface="Arial Narrow"/>
                <a:cs typeface="Arial Narrow"/>
              </a:rPr>
              <a:t>Развитие связи позволит:</a:t>
            </a:r>
            <a:endParaRPr sz="3000" spc="-100" dirty="0">
              <a:latin typeface="Arial Narrow"/>
              <a:cs typeface="Arial Narrow"/>
            </a:endParaRPr>
          </a:p>
          <a:p>
            <a:pPr marL="207010">
              <a:lnSpc>
                <a:spcPct val="100000"/>
              </a:lnSpc>
              <a:spcBef>
                <a:spcPts val="685"/>
              </a:spcBef>
            </a:pPr>
            <a:r>
              <a:rPr sz="1600" b="1" spc="0" dirty="0">
                <a:solidFill>
                  <a:srgbClr val="FFFFFF"/>
                </a:solidFill>
                <a:latin typeface="Calibri"/>
                <a:cs typeface="Calibri"/>
              </a:rPr>
              <a:t>повысить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уровень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и 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качество </a:t>
            </a:r>
            <a:r>
              <a:rPr sz="1600" b="1" spc="-25" dirty="0">
                <a:solidFill>
                  <a:srgbClr val="FFFFFF"/>
                </a:solidFill>
                <a:latin typeface="Calibri"/>
                <a:cs typeface="Calibri"/>
              </a:rPr>
              <a:t>жизни</a:t>
            </a:r>
            <a:r>
              <a:rPr sz="1600" b="1" spc="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населения</a:t>
            </a:r>
            <a:endParaRPr sz="1600" dirty="0">
              <a:latin typeface="Calibri"/>
              <a:cs typeface="Calibri"/>
            </a:endParaRPr>
          </a:p>
          <a:p>
            <a:pPr marL="207010">
              <a:lnSpc>
                <a:spcPct val="100000"/>
              </a:lnSpc>
              <a:spcBef>
                <a:spcPts val="1480"/>
              </a:spcBef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использовать 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спектр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возможностей</a:t>
            </a:r>
            <a:r>
              <a:rPr sz="1600" b="1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телемедицины</a:t>
            </a:r>
            <a:endParaRPr sz="1600" dirty="0">
              <a:latin typeface="Calibri"/>
              <a:cs typeface="Calibri"/>
            </a:endParaRPr>
          </a:p>
          <a:p>
            <a:pPr marL="207010" marR="5080">
              <a:lnSpc>
                <a:spcPct val="177100"/>
              </a:lnSpc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использовать 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технологии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дистанционного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и </a:t>
            </a:r>
            <a:r>
              <a:rPr sz="1600" b="1" spc="0" dirty="0">
                <a:solidFill>
                  <a:srgbClr val="FFFFFF"/>
                </a:solidFill>
                <a:latin typeface="Calibri"/>
                <a:cs typeface="Calibri"/>
              </a:rPr>
              <a:t>электронного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образования  использовать электронные </a:t>
            </a:r>
            <a:r>
              <a:rPr sz="1600" b="1" spc="0" dirty="0">
                <a:solidFill>
                  <a:srgbClr val="FFFFFF"/>
                </a:solidFill>
                <a:latin typeface="Calibri"/>
                <a:cs typeface="Calibri"/>
              </a:rPr>
              <a:t>услуги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600" b="1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libri"/>
                <a:cs typeface="Calibri"/>
              </a:rPr>
              <a:t>сервисы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2237905" y="6727178"/>
            <a:ext cx="142697" cy="1162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237905" y="6295180"/>
            <a:ext cx="142697" cy="11624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237905" y="5863183"/>
            <a:ext cx="142697" cy="1162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237905" y="5431180"/>
            <a:ext cx="142697" cy="1162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9" name="Группа 98"/>
          <p:cNvGrpSpPr/>
          <p:nvPr/>
        </p:nvGrpSpPr>
        <p:grpSpPr>
          <a:xfrm>
            <a:off x="3835095" y="1687626"/>
            <a:ext cx="518159" cy="517182"/>
            <a:chOff x="3835095" y="1687626"/>
            <a:chExt cx="518159" cy="517182"/>
          </a:xfrm>
        </p:grpSpPr>
        <p:sp>
          <p:nvSpPr>
            <p:cNvPr id="92" name="object 92"/>
            <p:cNvSpPr/>
            <p:nvPr/>
          </p:nvSpPr>
          <p:spPr>
            <a:xfrm>
              <a:off x="3939260" y="1687626"/>
              <a:ext cx="309880" cy="172085"/>
            </a:xfrm>
            <a:custGeom>
              <a:avLst/>
              <a:gdLst/>
              <a:ahLst/>
              <a:cxnLst/>
              <a:rect l="l" t="t" r="r" b="b"/>
              <a:pathLst>
                <a:path w="309879" h="172085">
                  <a:moveTo>
                    <a:pt x="240563" y="0"/>
                  </a:moveTo>
                  <a:lnTo>
                    <a:pt x="77317" y="0"/>
                  </a:lnTo>
                  <a:lnTo>
                    <a:pt x="46639" y="5883"/>
                  </a:lnTo>
                  <a:lnTo>
                    <a:pt x="22128" y="22134"/>
                  </a:lnTo>
                  <a:lnTo>
                    <a:pt x="5881" y="46650"/>
                  </a:lnTo>
                  <a:lnTo>
                    <a:pt x="0" y="77330"/>
                  </a:lnTo>
                  <a:lnTo>
                    <a:pt x="0" y="167995"/>
                  </a:lnTo>
                  <a:lnTo>
                    <a:pt x="3848" y="171843"/>
                  </a:lnTo>
                  <a:lnTo>
                    <a:pt x="305447" y="171843"/>
                  </a:lnTo>
                  <a:lnTo>
                    <a:pt x="309295" y="167995"/>
                  </a:lnTo>
                  <a:lnTo>
                    <a:pt x="309295" y="154660"/>
                  </a:lnTo>
                  <a:lnTo>
                    <a:pt x="17183" y="154660"/>
                  </a:lnTo>
                  <a:lnTo>
                    <a:pt x="17183" y="77330"/>
                  </a:lnTo>
                  <a:lnTo>
                    <a:pt x="21680" y="53232"/>
                  </a:lnTo>
                  <a:lnTo>
                    <a:pt x="34186" y="34194"/>
                  </a:lnTo>
                  <a:lnTo>
                    <a:pt x="53225" y="21691"/>
                  </a:lnTo>
                  <a:lnTo>
                    <a:pt x="77317" y="17195"/>
                  </a:lnTo>
                  <a:lnTo>
                    <a:pt x="285221" y="17195"/>
                  </a:lnTo>
                  <a:lnTo>
                    <a:pt x="268919" y="5478"/>
                  </a:lnTo>
                  <a:lnTo>
                    <a:pt x="240563" y="0"/>
                  </a:lnTo>
                  <a:close/>
                </a:path>
                <a:path w="309879" h="172085">
                  <a:moveTo>
                    <a:pt x="285221" y="17195"/>
                  </a:moveTo>
                  <a:lnTo>
                    <a:pt x="240563" y="17195"/>
                  </a:lnTo>
                  <a:lnTo>
                    <a:pt x="264659" y="22503"/>
                  </a:lnTo>
                  <a:lnTo>
                    <a:pt x="280596" y="36361"/>
                  </a:lnTo>
                  <a:lnTo>
                    <a:pt x="289405" y="55670"/>
                  </a:lnTo>
                  <a:lnTo>
                    <a:pt x="292112" y="77330"/>
                  </a:lnTo>
                  <a:lnTo>
                    <a:pt x="292112" y="154660"/>
                  </a:lnTo>
                  <a:lnTo>
                    <a:pt x="309295" y="154660"/>
                  </a:lnTo>
                  <a:lnTo>
                    <a:pt x="309295" y="77330"/>
                  </a:lnTo>
                  <a:lnTo>
                    <a:pt x="304428" y="45434"/>
                  </a:lnTo>
                  <a:lnTo>
                    <a:pt x="290588" y="21053"/>
                  </a:lnTo>
                  <a:lnTo>
                    <a:pt x="285221" y="171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975235" y="1750805"/>
              <a:ext cx="240563" cy="8591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940869" y="1888270"/>
              <a:ext cx="309880" cy="223520"/>
            </a:xfrm>
            <a:custGeom>
              <a:avLst/>
              <a:gdLst/>
              <a:ahLst/>
              <a:cxnLst/>
              <a:rect l="l" t="t" r="r" b="b"/>
              <a:pathLst>
                <a:path w="309879" h="223519">
                  <a:moveTo>
                    <a:pt x="13335" y="0"/>
                  </a:moveTo>
                  <a:lnTo>
                    <a:pt x="3848" y="0"/>
                  </a:lnTo>
                  <a:lnTo>
                    <a:pt x="12" y="3848"/>
                  </a:lnTo>
                  <a:lnTo>
                    <a:pt x="0" y="42964"/>
                  </a:lnTo>
                  <a:lnTo>
                    <a:pt x="1404" y="51364"/>
                  </a:lnTo>
                  <a:lnTo>
                    <a:pt x="5305" y="58610"/>
                  </a:lnTo>
                  <a:lnTo>
                    <a:pt x="11229" y="64227"/>
                  </a:lnTo>
                  <a:lnTo>
                    <a:pt x="18707" y="67741"/>
                  </a:lnTo>
                  <a:lnTo>
                    <a:pt x="23779" y="88101"/>
                  </a:lnTo>
                  <a:lnTo>
                    <a:pt x="41824" y="145333"/>
                  </a:lnTo>
                  <a:lnTo>
                    <a:pt x="64431" y="183654"/>
                  </a:lnTo>
                  <a:lnTo>
                    <a:pt x="113002" y="217069"/>
                  </a:lnTo>
                  <a:lnTo>
                    <a:pt x="154647" y="223392"/>
                  </a:lnTo>
                  <a:lnTo>
                    <a:pt x="196292" y="217069"/>
                  </a:lnTo>
                  <a:lnTo>
                    <a:pt x="217329" y="206197"/>
                  </a:lnTo>
                  <a:lnTo>
                    <a:pt x="154647" y="206197"/>
                  </a:lnTo>
                  <a:lnTo>
                    <a:pt x="119016" y="200918"/>
                  </a:lnTo>
                  <a:lnTo>
                    <a:pt x="77484" y="172469"/>
                  </a:lnTo>
                  <a:lnTo>
                    <a:pt x="54916" y="131519"/>
                  </a:lnTo>
                  <a:lnTo>
                    <a:pt x="51041" y="120230"/>
                  </a:lnTo>
                  <a:lnTo>
                    <a:pt x="68503" y="119472"/>
                  </a:lnTo>
                  <a:lnTo>
                    <a:pt x="94549" y="117103"/>
                  </a:lnTo>
                  <a:lnTo>
                    <a:pt x="124778" y="112167"/>
                  </a:lnTo>
                  <a:lnTo>
                    <a:pt x="154647" y="103720"/>
                  </a:lnTo>
                  <a:lnTo>
                    <a:pt x="281087" y="103720"/>
                  </a:lnTo>
                  <a:lnTo>
                    <a:pt x="281224" y="103238"/>
                  </a:lnTo>
                  <a:lnTo>
                    <a:pt x="45808" y="103238"/>
                  </a:lnTo>
                  <a:lnTo>
                    <a:pt x="41123" y="86364"/>
                  </a:lnTo>
                  <a:lnTo>
                    <a:pt x="37463" y="72115"/>
                  </a:lnTo>
                  <a:lnTo>
                    <a:pt x="35061" y="62179"/>
                  </a:lnTo>
                  <a:lnTo>
                    <a:pt x="34163" y="58280"/>
                  </a:lnTo>
                  <a:lnTo>
                    <a:pt x="33286" y="54343"/>
                  </a:lnTo>
                  <a:lnTo>
                    <a:pt x="29806" y="51561"/>
                  </a:lnTo>
                  <a:lnTo>
                    <a:pt x="21031" y="51561"/>
                  </a:lnTo>
                  <a:lnTo>
                    <a:pt x="17183" y="47701"/>
                  </a:lnTo>
                  <a:lnTo>
                    <a:pt x="17170" y="3848"/>
                  </a:lnTo>
                  <a:lnTo>
                    <a:pt x="13335" y="0"/>
                  </a:lnTo>
                  <a:close/>
                </a:path>
                <a:path w="309879" h="223519">
                  <a:moveTo>
                    <a:pt x="281087" y="103720"/>
                  </a:moveTo>
                  <a:lnTo>
                    <a:pt x="154647" y="103720"/>
                  </a:lnTo>
                  <a:lnTo>
                    <a:pt x="184560" y="112178"/>
                  </a:lnTo>
                  <a:lnTo>
                    <a:pt x="214838" y="117114"/>
                  </a:lnTo>
                  <a:lnTo>
                    <a:pt x="240808" y="119472"/>
                  </a:lnTo>
                  <a:lnTo>
                    <a:pt x="258267" y="120218"/>
                  </a:lnTo>
                  <a:lnTo>
                    <a:pt x="254379" y="131526"/>
                  </a:lnTo>
                  <a:lnTo>
                    <a:pt x="231816" y="172469"/>
                  </a:lnTo>
                  <a:lnTo>
                    <a:pt x="190281" y="200918"/>
                  </a:lnTo>
                  <a:lnTo>
                    <a:pt x="154647" y="206197"/>
                  </a:lnTo>
                  <a:lnTo>
                    <a:pt x="217329" y="206197"/>
                  </a:lnTo>
                  <a:lnTo>
                    <a:pt x="256298" y="168008"/>
                  </a:lnTo>
                  <a:lnTo>
                    <a:pt x="277510" y="116331"/>
                  </a:lnTo>
                  <a:lnTo>
                    <a:pt x="281087" y="103720"/>
                  </a:lnTo>
                  <a:close/>
                </a:path>
                <a:path w="309879" h="223519">
                  <a:moveTo>
                    <a:pt x="155778" y="85724"/>
                  </a:moveTo>
                  <a:lnTo>
                    <a:pt x="153517" y="85724"/>
                  </a:lnTo>
                  <a:lnTo>
                    <a:pt x="151460" y="86525"/>
                  </a:lnTo>
                  <a:lnTo>
                    <a:pt x="117814" y="96031"/>
                  </a:lnTo>
                  <a:lnTo>
                    <a:pt x="83854" y="100950"/>
                  </a:lnTo>
                  <a:lnTo>
                    <a:pt x="57369" y="102811"/>
                  </a:lnTo>
                  <a:lnTo>
                    <a:pt x="46443" y="103098"/>
                  </a:lnTo>
                  <a:lnTo>
                    <a:pt x="46215" y="103098"/>
                  </a:lnTo>
                  <a:lnTo>
                    <a:pt x="46037" y="103212"/>
                  </a:lnTo>
                  <a:lnTo>
                    <a:pt x="45808" y="103238"/>
                  </a:lnTo>
                  <a:lnTo>
                    <a:pt x="281224" y="103238"/>
                  </a:lnTo>
                  <a:lnTo>
                    <a:pt x="263321" y="103200"/>
                  </a:lnTo>
                  <a:lnTo>
                    <a:pt x="263156" y="103098"/>
                  </a:lnTo>
                  <a:lnTo>
                    <a:pt x="251991" y="102811"/>
                  </a:lnTo>
                  <a:lnTo>
                    <a:pt x="225463" y="100950"/>
                  </a:lnTo>
                  <a:lnTo>
                    <a:pt x="191421" y="96020"/>
                  </a:lnTo>
                  <a:lnTo>
                    <a:pt x="157848" y="86525"/>
                  </a:lnTo>
                  <a:lnTo>
                    <a:pt x="155778" y="85724"/>
                  </a:lnTo>
                  <a:close/>
                </a:path>
                <a:path w="309879" h="223519">
                  <a:moveTo>
                    <a:pt x="305447" y="0"/>
                  </a:moveTo>
                  <a:lnTo>
                    <a:pt x="295960" y="0"/>
                  </a:lnTo>
                  <a:lnTo>
                    <a:pt x="292112" y="3848"/>
                  </a:lnTo>
                  <a:lnTo>
                    <a:pt x="292112" y="47701"/>
                  </a:lnTo>
                  <a:lnTo>
                    <a:pt x="288264" y="51561"/>
                  </a:lnTo>
                  <a:lnTo>
                    <a:pt x="279501" y="51561"/>
                  </a:lnTo>
                  <a:lnTo>
                    <a:pt x="276009" y="54343"/>
                  </a:lnTo>
                  <a:lnTo>
                    <a:pt x="275069" y="58610"/>
                  </a:lnTo>
                  <a:lnTo>
                    <a:pt x="274244" y="62183"/>
                  </a:lnTo>
                  <a:lnTo>
                    <a:pt x="271838" y="72129"/>
                  </a:lnTo>
                  <a:lnTo>
                    <a:pt x="268133" y="86525"/>
                  </a:lnTo>
                  <a:lnTo>
                    <a:pt x="263499" y="103200"/>
                  </a:lnTo>
                  <a:lnTo>
                    <a:pt x="281234" y="103200"/>
                  </a:lnTo>
                  <a:lnTo>
                    <a:pt x="285516" y="88101"/>
                  </a:lnTo>
                  <a:lnTo>
                    <a:pt x="290588" y="67741"/>
                  </a:lnTo>
                  <a:lnTo>
                    <a:pt x="298065" y="64227"/>
                  </a:lnTo>
                  <a:lnTo>
                    <a:pt x="303990" y="58610"/>
                  </a:lnTo>
                  <a:lnTo>
                    <a:pt x="307890" y="51364"/>
                  </a:lnTo>
                  <a:lnTo>
                    <a:pt x="309295" y="42964"/>
                  </a:lnTo>
                  <a:lnTo>
                    <a:pt x="309295" y="3848"/>
                  </a:lnTo>
                  <a:lnTo>
                    <a:pt x="3054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835095" y="2099398"/>
              <a:ext cx="518159" cy="105410"/>
            </a:xfrm>
            <a:custGeom>
              <a:avLst/>
              <a:gdLst/>
              <a:ahLst/>
              <a:cxnLst/>
              <a:rect l="l" t="t" r="r" b="b"/>
              <a:pathLst>
                <a:path w="518160" h="105410">
                  <a:moveTo>
                    <a:pt x="139052" y="17818"/>
                  </a:moveTo>
                  <a:lnTo>
                    <a:pt x="137845" y="17818"/>
                  </a:lnTo>
                  <a:lnTo>
                    <a:pt x="137236" y="18072"/>
                  </a:lnTo>
                  <a:lnTo>
                    <a:pt x="136601" y="18211"/>
                  </a:lnTo>
                  <a:lnTo>
                    <a:pt x="79055" y="22828"/>
                  </a:lnTo>
                  <a:lnTo>
                    <a:pt x="42183" y="32569"/>
                  </a:lnTo>
                  <a:lnTo>
                    <a:pt x="10096" y="66662"/>
                  </a:lnTo>
                  <a:lnTo>
                    <a:pt x="0" y="96939"/>
                  </a:lnTo>
                  <a:lnTo>
                    <a:pt x="2438" y="101803"/>
                  </a:lnTo>
                  <a:lnTo>
                    <a:pt x="11455" y="104813"/>
                  </a:lnTo>
                  <a:lnTo>
                    <a:pt x="16306" y="102374"/>
                  </a:lnTo>
                  <a:lnTo>
                    <a:pt x="26403" y="72097"/>
                  </a:lnTo>
                  <a:lnTo>
                    <a:pt x="31549" y="60969"/>
                  </a:lnTo>
                  <a:lnTo>
                    <a:pt x="45231" y="49949"/>
                  </a:lnTo>
                  <a:lnTo>
                    <a:pt x="75380" y="40890"/>
                  </a:lnTo>
                  <a:lnTo>
                    <a:pt x="129933" y="35648"/>
                  </a:lnTo>
                  <a:lnTo>
                    <a:pt x="147116" y="35648"/>
                  </a:lnTo>
                  <a:lnTo>
                    <a:pt x="147116" y="35191"/>
                  </a:lnTo>
                  <a:lnTo>
                    <a:pt x="152590" y="35077"/>
                  </a:lnTo>
                  <a:lnTo>
                    <a:pt x="165688" y="35013"/>
                  </a:lnTo>
                  <a:lnTo>
                    <a:pt x="166966" y="34721"/>
                  </a:lnTo>
                  <a:lnTo>
                    <a:pt x="197421" y="19469"/>
                  </a:lnTo>
                  <a:lnTo>
                    <a:pt x="223806" y="19469"/>
                  </a:lnTo>
                  <a:lnTo>
                    <a:pt x="222236" y="18122"/>
                  </a:lnTo>
                  <a:lnTo>
                    <a:pt x="139992" y="18122"/>
                  </a:lnTo>
                  <a:lnTo>
                    <a:pt x="139509" y="18034"/>
                  </a:lnTo>
                  <a:lnTo>
                    <a:pt x="139052" y="17818"/>
                  </a:lnTo>
                  <a:close/>
                </a:path>
                <a:path w="518160" h="105410">
                  <a:moveTo>
                    <a:pt x="147116" y="35648"/>
                  </a:moveTo>
                  <a:lnTo>
                    <a:pt x="129933" y="35648"/>
                  </a:lnTo>
                  <a:lnTo>
                    <a:pt x="129933" y="36233"/>
                  </a:lnTo>
                  <a:lnTo>
                    <a:pt x="119676" y="40785"/>
                  </a:lnTo>
                  <a:lnTo>
                    <a:pt x="111510" y="48258"/>
                  </a:lnTo>
                  <a:lnTo>
                    <a:pt x="106114" y="58005"/>
                  </a:lnTo>
                  <a:lnTo>
                    <a:pt x="104165" y="69380"/>
                  </a:lnTo>
                  <a:lnTo>
                    <a:pt x="106870" y="82743"/>
                  </a:lnTo>
                  <a:lnTo>
                    <a:pt x="114242" y="93668"/>
                  </a:lnTo>
                  <a:lnTo>
                    <a:pt x="125168" y="101041"/>
                  </a:lnTo>
                  <a:lnTo>
                    <a:pt x="138531" y="103746"/>
                  </a:lnTo>
                  <a:lnTo>
                    <a:pt x="151895" y="101041"/>
                  </a:lnTo>
                  <a:lnTo>
                    <a:pt x="162820" y="93668"/>
                  </a:lnTo>
                  <a:lnTo>
                    <a:pt x="167615" y="86563"/>
                  </a:lnTo>
                  <a:lnTo>
                    <a:pt x="129057" y="86563"/>
                  </a:lnTo>
                  <a:lnTo>
                    <a:pt x="121348" y="78854"/>
                  </a:lnTo>
                  <a:lnTo>
                    <a:pt x="121348" y="59905"/>
                  </a:lnTo>
                  <a:lnTo>
                    <a:pt x="129057" y="52184"/>
                  </a:lnTo>
                  <a:lnTo>
                    <a:pt x="167724" y="52184"/>
                  </a:lnTo>
                  <a:lnTo>
                    <a:pt x="165550" y="48258"/>
                  </a:lnTo>
                  <a:lnTo>
                    <a:pt x="157381" y="40785"/>
                  </a:lnTo>
                  <a:lnTo>
                    <a:pt x="147116" y="36233"/>
                  </a:lnTo>
                  <a:lnTo>
                    <a:pt x="147116" y="35648"/>
                  </a:lnTo>
                  <a:close/>
                </a:path>
                <a:path w="518160" h="105410">
                  <a:moveTo>
                    <a:pt x="223806" y="19469"/>
                  </a:moveTo>
                  <a:lnTo>
                    <a:pt x="197421" y="19469"/>
                  </a:lnTo>
                  <a:lnTo>
                    <a:pt x="250215" y="64744"/>
                  </a:lnTo>
                  <a:lnTo>
                    <a:pt x="250215" y="99885"/>
                  </a:lnTo>
                  <a:lnTo>
                    <a:pt x="254076" y="103746"/>
                  </a:lnTo>
                  <a:lnTo>
                    <a:pt x="263563" y="103746"/>
                  </a:lnTo>
                  <a:lnTo>
                    <a:pt x="267398" y="99885"/>
                  </a:lnTo>
                  <a:lnTo>
                    <a:pt x="267398" y="64744"/>
                  </a:lnTo>
                  <a:lnTo>
                    <a:pt x="285207" y="49479"/>
                  </a:lnTo>
                  <a:lnTo>
                    <a:pt x="258813" y="49479"/>
                  </a:lnTo>
                  <a:lnTo>
                    <a:pt x="223806" y="19469"/>
                  </a:lnTo>
                  <a:close/>
                </a:path>
                <a:path w="518160" h="105410">
                  <a:moveTo>
                    <a:pt x="390728" y="19469"/>
                  </a:moveTo>
                  <a:lnTo>
                    <a:pt x="320217" y="19469"/>
                  </a:lnTo>
                  <a:lnTo>
                    <a:pt x="333890" y="26269"/>
                  </a:lnTo>
                  <a:lnTo>
                    <a:pt x="343358" y="30846"/>
                  </a:lnTo>
                  <a:lnTo>
                    <a:pt x="349533" y="33554"/>
                  </a:lnTo>
                  <a:lnTo>
                    <a:pt x="353245" y="34721"/>
                  </a:lnTo>
                  <a:lnTo>
                    <a:pt x="353326" y="35013"/>
                  </a:lnTo>
                  <a:lnTo>
                    <a:pt x="427095" y="38606"/>
                  </a:lnTo>
                  <a:lnTo>
                    <a:pt x="467391" y="47683"/>
                  </a:lnTo>
                  <a:lnTo>
                    <a:pt x="501027" y="101460"/>
                  </a:lnTo>
                  <a:lnTo>
                    <a:pt x="504380" y="103746"/>
                  </a:lnTo>
                  <a:lnTo>
                    <a:pt x="508876" y="103746"/>
                  </a:lnTo>
                  <a:lnTo>
                    <a:pt x="509790" y="103606"/>
                  </a:lnTo>
                  <a:lnTo>
                    <a:pt x="515200" y="101803"/>
                  </a:lnTo>
                  <a:lnTo>
                    <a:pt x="517639" y="96939"/>
                  </a:lnTo>
                  <a:lnTo>
                    <a:pt x="507542" y="66662"/>
                  </a:lnTo>
                  <a:lnTo>
                    <a:pt x="495390" y="45776"/>
                  </a:lnTo>
                  <a:lnTo>
                    <a:pt x="470341" y="30510"/>
                  </a:lnTo>
                  <a:lnTo>
                    <a:pt x="425846" y="21108"/>
                  </a:lnTo>
                  <a:lnTo>
                    <a:pt x="390728" y="19469"/>
                  </a:lnTo>
                  <a:close/>
                </a:path>
                <a:path w="518160" h="105410">
                  <a:moveTo>
                    <a:pt x="167724" y="52184"/>
                  </a:moveTo>
                  <a:lnTo>
                    <a:pt x="148005" y="52184"/>
                  </a:lnTo>
                  <a:lnTo>
                    <a:pt x="155714" y="59905"/>
                  </a:lnTo>
                  <a:lnTo>
                    <a:pt x="155714" y="78854"/>
                  </a:lnTo>
                  <a:lnTo>
                    <a:pt x="148005" y="86563"/>
                  </a:lnTo>
                  <a:lnTo>
                    <a:pt x="167615" y="86563"/>
                  </a:lnTo>
                  <a:lnTo>
                    <a:pt x="170192" y="82743"/>
                  </a:lnTo>
                  <a:lnTo>
                    <a:pt x="172897" y="69380"/>
                  </a:lnTo>
                  <a:lnTo>
                    <a:pt x="170948" y="58005"/>
                  </a:lnTo>
                  <a:lnTo>
                    <a:pt x="167724" y="52184"/>
                  </a:lnTo>
                  <a:close/>
                </a:path>
                <a:path w="518160" h="105410">
                  <a:moveTo>
                    <a:pt x="319722" y="12"/>
                  </a:moveTo>
                  <a:lnTo>
                    <a:pt x="316001" y="457"/>
                  </a:lnTo>
                  <a:lnTo>
                    <a:pt x="258813" y="49479"/>
                  </a:lnTo>
                  <a:lnTo>
                    <a:pt x="285207" y="49479"/>
                  </a:lnTo>
                  <a:lnTo>
                    <a:pt x="320217" y="19469"/>
                  </a:lnTo>
                  <a:lnTo>
                    <a:pt x="390728" y="19469"/>
                  </a:lnTo>
                  <a:lnTo>
                    <a:pt x="355358" y="17818"/>
                  </a:lnTo>
                  <a:lnTo>
                    <a:pt x="319722" y="12"/>
                  </a:lnTo>
                  <a:close/>
                </a:path>
                <a:path w="518160" h="105410">
                  <a:moveTo>
                    <a:pt x="197904" y="0"/>
                  </a:moveTo>
                  <a:lnTo>
                    <a:pt x="162280" y="17830"/>
                  </a:lnTo>
                  <a:lnTo>
                    <a:pt x="154432" y="17843"/>
                  </a:lnTo>
                  <a:lnTo>
                    <a:pt x="147040" y="17945"/>
                  </a:lnTo>
                  <a:lnTo>
                    <a:pt x="139992" y="18122"/>
                  </a:lnTo>
                  <a:lnTo>
                    <a:pt x="222236" y="18122"/>
                  </a:lnTo>
                  <a:lnTo>
                    <a:pt x="201650" y="457"/>
                  </a:lnTo>
                  <a:lnTo>
                    <a:pt x="1979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111091" y="1911019"/>
              <a:ext cx="52069" cy="26034"/>
            </a:xfrm>
            <a:custGeom>
              <a:avLst/>
              <a:gdLst/>
              <a:ahLst/>
              <a:cxnLst/>
              <a:rect l="l" t="t" r="r" b="b"/>
              <a:pathLst>
                <a:path w="52070" h="26035">
                  <a:moveTo>
                    <a:pt x="34366" y="17195"/>
                  </a:moveTo>
                  <a:lnTo>
                    <a:pt x="17183" y="17195"/>
                  </a:lnTo>
                  <a:lnTo>
                    <a:pt x="17183" y="21932"/>
                  </a:lnTo>
                  <a:lnTo>
                    <a:pt x="21031" y="25768"/>
                  </a:lnTo>
                  <a:lnTo>
                    <a:pt x="30518" y="25768"/>
                  </a:lnTo>
                  <a:lnTo>
                    <a:pt x="34366" y="21932"/>
                  </a:lnTo>
                  <a:lnTo>
                    <a:pt x="34366" y="17195"/>
                  </a:lnTo>
                  <a:close/>
                </a:path>
                <a:path w="52070" h="26035">
                  <a:moveTo>
                    <a:pt x="47701" y="0"/>
                  </a:moveTo>
                  <a:lnTo>
                    <a:pt x="3848" y="0"/>
                  </a:lnTo>
                  <a:lnTo>
                    <a:pt x="0" y="3848"/>
                  </a:lnTo>
                  <a:lnTo>
                    <a:pt x="0" y="13335"/>
                  </a:lnTo>
                  <a:lnTo>
                    <a:pt x="3848" y="17195"/>
                  </a:lnTo>
                  <a:lnTo>
                    <a:pt x="47701" y="17195"/>
                  </a:lnTo>
                  <a:lnTo>
                    <a:pt x="51549" y="13335"/>
                  </a:lnTo>
                  <a:lnTo>
                    <a:pt x="51549" y="3848"/>
                  </a:lnTo>
                  <a:lnTo>
                    <a:pt x="477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025176" y="1911019"/>
              <a:ext cx="52069" cy="26034"/>
            </a:xfrm>
            <a:custGeom>
              <a:avLst/>
              <a:gdLst/>
              <a:ahLst/>
              <a:cxnLst/>
              <a:rect l="l" t="t" r="r" b="b"/>
              <a:pathLst>
                <a:path w="52070" h="26035">
                  <a:moveTo>
                    <a:pt x="34366" y="17195"/>
                  </a:moveTo>
                  <a:lnTo>
                    <a:pt x="17183" y="17195"/>
                  </a:lnTo>
                  <a:lnTo>
                    <a:pt x="17183" y="21932"/>
                  </a:lnTo>
                  <a:lnTo>
                    <a:pt x="21031" y="25768"/>
                  </a:lnTo>
                  <a:lnTo>
                    <a:pt x="30518" y="25768"/>
                  </a:lnTo>
                  <a:lnTo>
                    <a:pt x="34366" y="21932"/>
                  </a:lnTo>
                  <a:lnTo>
                    <a:pt x="34366" y="17195"/>
                  </a:lnTo>
                  <a:close/>
                </a:path>
                <a:path w="52070" h="26035">
                  <a:moveTo>
                    <a:pt x="47701" y="0"/>
                  </a:moveTo>
                  <a:lnTo>
                    <a:pt x="3848" y="0"/>
                  </a:lnTo>
                  <a:lnTo>
                    <a:pt x="0" y="3848"/>
                  </a:lnTo>
                  <a:lnTo>
                    <a:pt x="0" y="13335"/>
                  </a:lnTo>
                  <a:lnTo>
                    <a:pt x="3848" y="17195"/>
                  </a:lnTo>
                  <a:lnTo>
                    <a:pt x="47701" y="17195"/>
                  </a:lnTo>
                  <a:lnTo>
                    <a:pt x="51549" y="13335"/>
                  </a:lnTo>
                  <a:lnTo>
                    <a:pt x="51549" y="3848"/>
                  </a:lnTo>
                  <a:lnTo>
                    <a:pt x="477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10237393" y="7155808"/>
            <a:ext cx="189230" cy="1898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fld id="{81D60167-4931-47E6-BA6A-407CBD079E47}" type="slidenum">
              <a:rPr sz="1000" spc="-10" dirty="0">
                <a:solidFill>
                  <a:srgbClr val="231F20"/>
                </a:solidFill>
                <a:latin typeface="Century Gothic"/>
                <a:cs typeface="Century Gothic"/>
              </a:rPr>
              <a:t>5</a:t>
            </a:fld>
            <a:endParaRPr sz="1000">
              <a:latin typeface="Century Gothic"/>
              <a:cs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66280" y="257416"/>
            <a:ext cx="9970770" cy="144145"/>
          </a:xfrm>
          <a:custGeom>
            <a:avLst/>
            <a:gdLst/>
            <a:ahLst/>
            <a:cxnLst/>
            <a:rect l="l" t="t" r="r" b="b"/>
            <a:pathLst>
              <a:path w="9970770" h="144145">
                <a:moveTo>
                  <a:pt x="0" y="144005"/>
                </a:moveTo>
                <a:lnTo>
                  <a:pt x="9970223" y="144005"/>
                </a:lnTo>
                <a:lnTo>
                  <a:pt x="9970223" y="0"/>
                </a:lnTo>
                <a:lnTo>
                  <a:pt x="0" y="0"/>
                </a:lnTo>
                <a:lnTo>
                  <a:pt x="0" y="144005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7303" y="276131"/>
            <a:ext cx="9997405" cy="1122743"/>
          </a:xfrm>
          <a:prstGeom prst="rect">
            <a:avLst/>
          </a:prstGeom>
        </p:spPr>
        <p:txBody>
          <a:bodyPr vert="horz" wrap="square" lIns="0" tIns="2406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0" dirty="0">
                <a:solidFill>
                  <a:srgbClr val="007C99"/>
                </a:solidFill>
                <a:latin typeface="Arial Narrow"/>
                <a:ea typeface="+mj-ea"/>
                <a:cs typeface="Arial Narrow"/>
              </a:rPr>
              <a:t>Мероприятия по обеспечению населения доступом к сети Интернет</a:t>
            </a:r>
          </a:p>
          <a:p>
            <a:pPr marL="358775">
              <a:lnSpc>
                <a:spcPct val="100000"/>
              </a:lnSpc>
              <a:spcBef>
                <a:spcPts val="1075"/>
              </a:spcBef>
            </a:pPr>
            <a:r>
              <a:rPr lang="ru-RU" b="1" smtClean="0">
                <a:solidFill>
                  <a:srgbClr val="231F20"/>
                </a:solidFill>
                <a:latin typeface="Calibri"/>
                <a:cs typeface="Calibri"/>
              </a:rPr>
              <a:t>«</a:t>
            </a:r>
            <a:r>
              <a:rPr lang="ru-RU" sz="1800" b="1" smtClean="0">
                <a:solidFill>
                  <a:srgbClr val="231F20"/>
                </a:solidFill>
                <a:latin typeface="Calibri"/>
                <a:cs typeface="Calibri"/>
              </a:rPr>
              <a:t>Последняя миля</a:t>
            </a:r>
            <a:r>
              <a:rPr lang="ru-RU" b="1">
                <a:solidFill>
                  <a:srgbClr val="231F20"/>
                </a:solidFill>
                <a:cs typeface="Calibri"/>
              </a:rPr>
              <a:t>»</a:t>
            </a:r>
            <a:r>
              <a:rPr lang="ru-RU" sz="1800" b="1" smtClean="0">
                <a:solidFill>
                  <a:srgbClr val="231F20"/>
                </a:solidFill>
                <a:latin typeface="Calibri"/>
                <a:cs typeface="Calibri"/>
              </a:rPr>
              <a:t> - </a:t>
            </a:r>
            <a:r>
              <a:rPr lang="ru-RU" b="1">
                <a:solidFill>
                  <a:srgbClr val="231F20"/>
                </a:solidFill>
                <a:latin typeface="Calibri"/>
                <a:cs typeface="Calibri"/>
              </a:rPr>
              <a:t>п</a:t>
            </a:r>
            <a:r>
              <a:rPr sz="1800" b="1" smtClean="0">
                <a:solidFill>
                  <a:srgbClr val="231F20"/>
                </a:solidFill>
                <a:latin typeface="Calibri"/>
                <a:cs typeface="Calibri"/>
              </a:rPr>
              <a:t>реимущества </a:t>
            </a:r>
            <a:r>
              <a:rPr sz="1800" b="1" spc="0" dirty="0">
                <a:solidFill>
                  <a:srgbClr val="231F20"/>
                </a:solidFill>
                <a:latin typeface="Calibri"/>
                <a:cs typeface="Calibri"/>
              </a:rPr>
              <a:t>развития </a:t>
            </a:r>
            <a:r>
              <a:rPr sz="1800" b="1" dirty="0">
                <a:solidFill>
                  <a:srgbClr val="231F20"/>
                </a:solidFill>
                <a:latin typeface="Calibri"/>
                <a:cs typeface="Calibri"/>
              </a:rPr>
              <a:t>беспроводного</a:t>
            </a:r>
            <a:r>
              <a:rPr sz="1800" b="1" spc="1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31F20"/>
                </a:solidFill>
                <a:latin typeface="Calibri"/>
                <a:cs typeface="Calibri"/>
              </a:rPr>
              <a:t>ШПД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8380" y="1145336"/>
            <a:ext cx="297180" cy="214629"/>
          </a:xfrm>
          <a:custGeom>
            <a:avLst/>
            <a:gdLst/>
            <a:ahLst/>
            <a:cxnLst/>
            <a:rect l="l" t="t" r="r" b="b"/>
            <a:pathLst>
              <a:path w="297180" h="214630">
                <a:moveTo>
                  <a:pt x="148310" y="107162"/>
                </a:moveTo>
                <a:lnTo>
                  <a:pt x="99534" y="123707"/>
                </a:lnTo>
                <a:lnTo>
                  <a:pt x="82029" y="141566"/>
                </a:lnTo>
                <a:lnTo>
                  <a:pt x="82765" y="150012"/>
                </a:lnTo>
                <a:lnTo>
                  <a:pt x="90944" y="156883"/>
                </a:lnTo>
                <a:lnTo>
                  <a:pt x="93992" y="157911"/>
                </a:lnTo>
                <a:lnTo>
                  <a:pt x="100863" y="157911"/>
                </a:lnTo>
                <a:lnTo>
                  <a:pt x="104660" y="156286"/>
                </a:lnTo>
                <a:lnTo>
                  <a:pt x="107302" y="153136"/>
                </a:lnTo>
                <a:lnTo>
                  <a:pt x="115810" y="144996"/>
                </a:lnTo>
                <a:lnTo>
                  <a:pt x="125720" y="138976"/>
                </a:lnTo>
                <a:lnTo>
                  <a:pt x="136673" y="135241"/>
                </a:lnTo>
                <a:lnTo>
                  <a:pt x="148310" y="133959"/>
                </a:lnTo>
                <a:lnTo>
                  <a:pt x="207799" y="133959"/>
                </a:lnTo>
                <a:lnTo>
                  <a:pt x="197086" y="123707"/>
                </a:lnTo>
                <a:lnTo>
                  <a:pt x="182227" y="114684"/>
                </a:lnTo>
                <a:lnTo>
                  <a:pt x="165789" y="109085"/>
                </a:lnTo>
                <a:lnTo>
                  <a:pt x="148310" y="107162"/>
                </a:lnTo>
                <a:close/>
              </a:path>
              <a:path w="297180" h="214630">
                <a:moveTo>
                  <a:pt x="207799" y="133959"/>
                </a:moveTo>
                <a:lnTo>
                  <a:pt x="148310" y="133959"/>
                </a:lnTo>
                <a:lnTo>
                  <a:pt x="159952" y="135241"/>
                </a:lnTo>
                <a:lnTo>
                  <a:pt x="170905" y="138976"/>
                </a:lnTo>
                <a:lnTo>
                  <a:pt x="180812" y="144996"/>
                </a:lnTo>
                <a:lnTo>
                  <a:pt x="189318" y="153136"/>
                </a:lnTo>
                <a:lnTo>
                  <a:pt x="191973" y="156298"/>
                </a:lnTo>
                <a:lnTo>
                  <a:pt x="195770" y="157911"/>
                </a:lnTo>
                <a:lnTo>
                  <a:pt x="202628" y="157911"/>
                </a:lnTo>
                <a:lnTo>
                  <a:pt x="205691" y="156883"/>
                </a:lnTo>
                <a:lnTo>
                  <a:pt x="213868" y="150012"/>
                </a:lnTo>
                <a:lnTo>
                  <a:pt x="214591" y="141566"/>
                </a:lnTo>
                <a:lnTo>
                  <a:pt x="209829" y="135902"/>
                </a:lnTo>
                <a:lnTo>
                  <a:pt x="207799" y="133959"/>
                </a:lnTo>
                <a:close/>
              </a:path>
              <a:path w="297180" h="214630">
                <a:moveTo>
                  <a:pt x="148310" y="53581"/>
                </a:moveTo>
                <a:lnTo>
                  <a:pt x="91803" y="66117"/>
                </a:lnTo>
                <a:lnTo>
                  <a:pt x="45783" y="101485"/>
                </a:lnTo>
                <a:lnTo>
                  <a:pt x="41022" y="107162"/>
                </a:lnTo>
                <a:lnTo>
                  <a:pt x="41757" y="115595"/>
                </a:lnTo>
                <a:lnTo>
                  <a:pt x="49936" y="122466"/>
                </a:lnTo>
                <a:lnTo>
                  <a:pt x="52984" y="123494"/>
                </a:lnTo>
                <a:lnTo>
                  <a:pt x="59855" y="123494"/>
                </a:lnTo>
                <a:lnTo>
                  <a:pt x="63652" y="121869"/>
                </a:lnTo>
                <a:lnTo>
                  <a:pt x="66294" y="118719"/>
                </a:lnTo>
                <a:lnTo>
                  <a:pt x="83297" y="102447"/>
                </a:lnTo>
                <a:lnTo>
                  <a:pt x="103116" y="90409"/>
                </a:lnTo>
                <a:lnTo>
                  <a:pt x="125028" y="82941"/>
                </a:lnTo>
                <a:lnTo>
                  <a:pt x="148310" y="80378"/>
                </a:lnTo>
                <a:lnTo>
                  <a:pt x="228307" y="80378"/>
                </a:lnTo>
                <a:lnTo>
                  <a:pt x="204819" y="66117"/>
                </a:lnTo>
                <a:lnTo>
                  <a:pt x="177426" y="56785"/>
                </a:lnTo>
                <a:lnTo>
                  <a:pt x="148310" y="53581"/>
                </a:lnTo>
                <a:close/>
              </a:path>
              <a:path w="297180" h="214630">
                <a:moveTo>
                  <a:pt x="228307" y="80378"/>
                </a:moveTo>
                <a:lnTo>
                  <a:pt x="148310" y="80378"/>
                </a:lnTo>
                <a:lnTo>
                  <a:pt x="171598" y="82941"/>
                </a:lnTo>
                <a:lnTo>
                  <a:pt x="193511" y="90409"/>
                </a:lnTo>
                <a:lnTo>
                  <a:pt x="213331" y="102447"/>
                </a:lnTo>
                <a:lnTo>
                  <a:pt x="230339" y="118719"/>
                </a:lnTo>
                <a:lnTo>
                  <a:pt x="232981" y="121881"/>
                </a:lnTo>
                <a:lnTo>
                  <a:pt x="236778" y="123494"/>
                </a:lnTo>
                <a:lnTo>
                  <a:pt x="243636" y="123494"/>
                </a:lnTo>
                <a:lnTo>
                  <a:pt x="246712" y="122466"/>
                </a:lnTo>
                <a:lnTo>
                  <a:pt x="254876" y="115595"/>
                </a:lnTo>
                <a:lnTo>
                  <a:pt x="255612" y="107137"/>
                </a:lnTo>
                <a:lnTo>
                  <a:pt x="250850" y="101485"/>
                </a:lnTo>
                <a:lnTo>
                  <a:pt x="229592" y="81157"/>
                </a:lnTo>
                <a:lnTo>
                  <a:pt x="228307" y="80378"/>
                </a:lnTo>
                <a:close/>
              </a:path>
              <a:path w="297180" h="214630">
                <a:moveTo>
                  <a:pt x="148310" y="0"/>
                </a:moveTo>
                <a:lnTo>
                  <a:pt x="107550" y="4486"/>
                </a:lnTo>
                <a:lnTo>
                  <a:pt x="69202" y="17552"/>
                </a:lnTo>
                <a:lnTo>
                  <a:pt x="34521" y="38613"/>
                </a:lnTo>
                <a:lnTo>
                  <a:pt x="4762" y="67081"/>
                </a:lnTo>
                <a:lnTo>
                  <a:pt x="0" y="72745"/>
                </a:lnTo>
                <a:lnTo>
                  <a:pt x="736" y="81191"/>
                </a:lnTo>
                <a:lnTo>
                  <a:pt x="8915" y="88049"/>
                </a:lnTo>
                <a:lnTo>
                  <a:pt x="11963" y="89090"/>
                </a:lnTo>
                <a:lnTo>
                  <a:pt x="18863" y="89077"/>
                </a:lnTo>
                <a:lnTo>
                  <a:pt x="22642" y="87452"/>
                </a:lnTo>
                <a:lnTo>
                  <a:pt x="25286" y="84302"/>
                </a:lnTo>
                <a:lnTo>
                  <a:pt x="50792" y="59900"/>
                </a:lnTo>
                <a:lnTo>
                  <a:pt x="80519" y="41841"/>
                </a:lnTo>
                <a:lnTo>
                  <a:pt x="113385" y="30633"/>
                </a:lnTo>
                <a:lnTo>
                  <a:pt x="148310" y="26784"/>
                </a:lnTo>
                <a:lnTo>
                  <a:pt x="242625" y="26784"/>
                </a:lnTo>
                <a:lnTo>
                  <a:pt x="227423" y="17552"/>
                </a:lnTo>
                <a:lnTo>
                  <a:pt x="189072" y="4486"/>
                </a:lnTo>
                <a:lnTo>
                  <a:pt x="148310" y="0"/>
                </a:lnTo>
                <a:close/>
              </a:path>
              <a:path w="297180" h="214630">
                <a:moveTo>
                  <a:pt x="242625" y="26784"/>
                </a:moveTo>
                <a:lnTo>
                  <a:pt x="148310" y="26784"/>
                </a:lnTo>
                <a:lnTo>
                  <a:pt x="183237" y="30633"/>
                </a:lnTo>
                <a:lnTo>
                  <a:pt x="216108" y="41843"/>
                </a:lnTo>
                <a:lnTo>
                  <a:pt x="245842" y="59906"/>
                </a:lnTo>
                <a:lnTo>
                  <a:pt x="271358" y="84315"/>
                </a:lnTo>
                <a:lnTo>
                  <a:pt x="273989" y="87452"/>
                </a:lnTo>
                <a:lnTo>
                  <a:pt x="277787" y="89077"/>
                </a:lnTo>
                <a:lnTo>
                  <a:pt x="284657" y="89077"/>
                </a:lnTo>
                <a:lnTo>
                  <a:pt x="287733" y="88049"/>
                </a:lnTo>
                <a:lnTo>
                  <a:pt x="295884" y="81191"/>
                </a:lnTo>
                <a:lnTo>
                  <a:pt x="296621" y="72732"/>
                </a:lnTo>
                <a:lnTo>
                  <a:pt x="291858" y="67081"/>
                </a:lnTo>
                <a:lnTo>
                  <a:pt x="262105" y="38613"/>
                </a:lnTo>
                <a:lnTo>
                  <a:pt x="242625" y="26784"/>
                </a:lnTo>
                <a:close/>
              </a:path>
              <a:path w="297180" h="214630">
                <a:moveTo>
                  <a:pt x="148310" y="160743"/>
                </a:moveTo>
                <a:lnTo>
                  <a:pt x="137883" y="162852"/>
                </a:lnTo>
                <a:lnTo>
                  <a:pt x="129370" y="168598"/>
                </a:lnTo>
                <a:lnTo>
                  <a:pt x="123630" y="177117"/>
                </a:lnTo>
                <a:lnTo>
                  <a:pt x="121526" y="187540"/>
                </a:lnTo>
                <a:lnTo>
                  <a:pt x="123630" y="197962"/>
                </a:lnTo>
                <a:lnTo>
                  <a:pt x="129370" y="206476"/>
                </a:lnTo>
                <a:lnTo>
                  <a:pt x="137883" y="212218"/>
                </a:lnTo>
                <a:lnTo>
                  <a:pt x="148310" y="214325"/>
                </a:lnTo>
                <a:lnTo>
                  <a:pt x="158737" y="212218"/>
                </a:lnTo>
                <a:lnTo>
                  <a:pt x="167251" y="206476"/>
                </a:lnTo>
                <a:lnTo>
                  <a:pt x="172990" y="197962"/>
                </a:lnTo>
                <a:lnTo>
                  <a:pt x="175094" y="187540"/>
                </a:lnTo>
                <a:lnTo>
                  <a:pt x="172990" y="177117"/>
                </a:lnTo>
                <a:lnTo>
                  <a:pt x="167251" y="168598"/>
                </a:lnTo>
                <a:lnTo>
                  <a:pt x="158737" y="162852"/>
                </a:lnTo>
                <a:lnTo>
                  <a:pt x="148310" y="160743"/>
                </a:lnTo>
                <a:close/>
              </a:path>
            </a:pathLst>
          </a:custGeom>
          <a:solidFill>
            <a:srgbClr val="2BB0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Группа 36"/>
          <p:cNvGrpSpPr/>
          <p:nvPr/>
        </p:nvGrpSpPr>
        <p:grpSpPr>
          <a:xfrm>
            <a:off x="468477" y="1697482"/>
            <a:ext cx="9876231" cy="5638425"/>
            <a:chOff x="468477" y="1697482"/>
            <a:chExt cx="9876231" cy="5638425"/>
          </a:xfrm>
        </p:grpSpPr>
        <p:sp>
          <p:nvSpPr>
            <p:cNvPr id="2" name="object 2"/>
            <p:cNvSpPr/>
            <p:nvPr/>
          </p:nvSpPr>
          <p:spPr>
            <a:xfrm>
              <a:off x="468477" y="1697482"/>
              <a:ext cx="9868027" cy="52814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8523654" y="3233901"/>
              <a:ext cx="846456" cy="60451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3800" b="1" spc="225" dirty="0">
                  <a:solidFill>
                    <a:srgbClr val="FFFFFF"/>
                  </a:solidFill>
                  <a:latin typeface="Calibri"/>
                  <a:cs typeface="Calibri"/>
                </a:rPr>
                <a:t>100</a:t>
              </a:r>
              <a:endParaRPr sz="3800">
                <a:latin typeface="Calibri"/>
                <a:cs typeface="Calibri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8441144" y="2986812"/>
              <a:ext cx="1011556" cy="2692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600" spc="10" dirty="0">
                  <a:solidFill>
                    <a:srgbClr val="FFFFFF"/>
                  </a:solidFill>
                  <a:latin typeface="Calibri"/>
                  <a:cs typeface="Calibri"/>
                </a:rPr>
                <a:t>Емкость</a:t>
              </a:r>
              <a:r>
                <a:rPr sz="1600" spc="-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600" spc="-10" dirty="0">
                  <a:solidFill>
                    <a:srgbClr val="FFFFFF"/>
                  </a:solidFill>
                  <a:latin typeface="Calibri"/>
                  <a:cs typeface="Calibri"/>
                </a:rPr>
                <a:t>до</a:t>
              </a:r>
              <a:endParaRPr sz="1600" dirty="0">
                <a:latin typeface="Calibri"/>
                <a:cs typeface="Calibri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3113646" y="5379492"/>
              <a:ext cx="949324" cy="2692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600" spc="5" dirty="0">
                  <a:solidFill>
                    <a:srgbClr val="FFFFFF"/>
                  </a:solidFill>
                  <a:latin typeface="Calibri"/>
                  <a:cs typeface="Calibri"/>
                </a:rPr>
                <a:t>Стоимость</a:t>
              </a:r>
              <a:endParaRPr sz="1600">
                <a:latin typeface="Calibri"/>
                <a:cs typeface="Calibri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2311615" y="5547130"/>
              <a:ext cx="2553335" cy="2692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600" spc="10" dirty="0">
                  <a:solidFill>
                    <a:srgbClr val="FFFFFF"/>
                  </a:solidFill>
                  <a:latin typeface="Calibri"/>
                  <a:cs typeface="Calibri"/>
                </a:rPr>
                <a:t>абонентского</a:t>
              </a:r>
              <a:r>
                <a:rPr sz="1600" spc="3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600" spc="5" dirty="0">
                  <a:solidFill>
                    <a:srgbClr val="FFFFFF"/>
                  </a:solidFill>
                  <a:latin typeface="Calibri"/>
                  <a:cs typeface="Calibri"/>
                </a:rPr>
                <a:t>оборудования</a:t>
              </a:r>
              <a:endParaRPr sz="1600">
                <a:latin typeface="Calibri"/>
                <a:cs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390040" y="2091315"/>
              <a:ext cx="936625" cy="695325"/>
            </a:xfrm>
            <a:custGeom>
              <a:avLst/>
              <a:gdLst/>
              <a:ahLst/>
              <a:cxnLst/>
              <a:rect l="l" t="t" r="r" b="b"/>
              <a:pathLst>
                <a:path w="936625" h="695325">
                  <a:moveTo>
                    <a:pt x="177585" y="139"/>
                  </a:moveTo>
                  <a:lnTo>
                    <a:pt x="136220" y="17379"/>
                  </a:lnTo>
                  <a:lnTo>
                    <a:pt x="101014" y="56915"/>
                  </a:lnTo>
                  <a:lnTo>
                    <a:pt x="70797" y="99623"/>
                  </a:lnTo>
                  <a:lnTo>
                    <a:pt x="45725" y="145125"/>
                  </a:lnTo>
                  <a:lnTo>
                    <a:pt x="25954" y="193041"/>
                  </a:lnTo>
                  <a:lnTo>
                    <a:pt x="11639" y="242994"/>
                  </a:lnTo>
                  <a:lnTo>
                    <a:pt x="2935" y="294603"/>
                  </a:lnTo>
                  <a:lnTo>
                    <a:pt x="0" y="347491"/>
                  </a:lnTo>
                  <a:lnTo>
                    <a:pt x="2931" y="400455"/>
                  </a:lnTo>
                  <a:lnTo>
                    <a:pt x="11620" y="452122"/>
                  </a:lnTo>
                  <a:lnTo>
                    <a:pt x="25912" y="502113"/>
                  </a:lnTo>
                  <a:lnTo>
                    <a:pt x="45651" y="550050"/>
                  </a:lnTo>
                  <a:lnTo>
                    <a:pt x="70681" y="595555"/>
                  </a:lnTo>
                  <a:lnTo>
                    <a:pt x="100846" y="638249"/>
                  </a:lnTo>
                  <a:lnTo>
                    <a:pt x="135991" y="677754"/>
                  </a:lnTo>
                  <a:lnTo>
                    <a:pt x="177457" y="695001"/>
                  </a:lnTo>
                  <a:lnTo>
                    <a:pt x="188633" y="693926"/>
                  </a:lnTo>
                  <a:lnTo>
                    <a:pt x="231625" y="658637"/>
                  </a:lnTo>
                  <a:lnTo>
                    <a:pt x="235958" y="636628"/>
                  </a:lnTo>
                  <a:lnTo>
                    <a:pt x="231724" y="614596"/>
                  </a:lnTo>
                  <a:lnTo>
                    <a:pt x="218922" y="595204"/>
                  </a:lnTo>
                  <a:lnTo>
                    <a:pt x="188567" y="560415"/>
                  </a:lnTo>
                  <a:lnTo>
                    <a:pt x="163313" y="522428"/>
                  </a:lnTo>
                  <a:lnTo>
                    <a:pt x="143344" y="481691"/>
                  </a:lnTo>
                  <a:lnTo>
                    <a:pt x="128850" y="438656"/>
                  </a:lnTo>
                  <a:lnTo>
                    <a:pt x="120016" y="393773"/>
                  </a:lnTo>
                  <a:lnTo>
                    <a:pt x="117030" y="347491"/>
                  </a:lnTo>
                  <a:lnTo>
                    <a:pt x="120023" y="301295"/>
                  </a:lnTo>
                  <a:lnTo>
                    <a:pt x="128876" y="256477"/>
                  </a:lnTo>
                  <a:lnTo>
                    <a:pt x="143403" y="213485"/>
                  </a:lnTo>
                  <a:lnTo>
                    <a:pt x="163418" y="172765"/>
                  </a:lnTo>
                  <a:lnTo>
                    <a:pt x="188734" y="134764"/>
                  </a:lnTo>
                  <a:lnTo>
                    <a:pt x="219163" y="99929"/>
                  </a:lnTo>
                  <a:lnTo>
                    <a:pt x="231971" y="80545"/>
                  </a:lnTo>
                  <a:lnTo>
                    <a:pt x="236212" y="58516"/>
                  </a:lnTo>
                  <a:lnTo>
                    <a:pt x="231877" y="36509"/>
                  </a:lnTo>
                  <a:lnTo>
                    <a:pt x="218960" y="17189"/>
                  </a:lnTo>
                  <a:lnTo>
                    <a:pt x="199604" y="4371"/>
                  </a:lnTo>
                  <a:lnTo>
                    <a:pt x="177585" y="139"/>
                  </a:lnTo>
                  <a:close/>
                </a:path>
                <a:path w="936625" h="695325">
                  <a:moveTo>
                    <a:pt x="326948" y="129941"/>
                  </a:moveTo>
                  <a:lnTo>
                    <a:pt x="284772" y="145065"/>
                  </a:lnTo>
                  <a:lnTo>
                    <a:pt x="253545" y="178600"/>
                  </a:lnTo>
                  <a:lnTo>
                    <a:pt x="228559" y="216522"/>
                  </a:lnTo>
                  <a:lnTo>
                    <a:pt x="210215" y="257920"/>
                  </a:lnTo>
                  <a:lnTo>
                    <a:pt x="198915" y="301880"/>
                  </a:lnTo>
                  <a:lnTo>
                    <a:pt x="195059" y="347491"/>
                  </a:lnTo>
                  <a:lnTo>
                    <a:pt x="198910" y="393208"/>
                  </a:lnTo>
                  <a:lnTo>
                    <a:pt x="210197" y="437207"/>
                  </a:lnTo>
                  <a:lnTo>
                    <a:pt x="228518" y="478586"/>
                  </a:lnTo>
                  <a:lnTo>
                    <a:pt x="253471" y="516444"/>
                  </a:lnTo>
                  <a:lnTo>
                    <a:pt x="284657" y="549878"/>
                  </a:lnTo>
                  <a:lnTo>
                    <a:pt x="323913" y="565016"/>
                  </a:lnTo>
                  <a:lnTo>
                    <a:pt x="335796" y="563805"/>
                  </a:lnTo>
                  <a:lnTo>
                    <a:pt x="379196" y="525817"/>
                  </a:lnTo>
                  <a:lnTo>
                    <a:pt x="382374" y="503607"/>
                  </a:lnTo>
                  <a:lnTo>
                    <a:pt x="376994" y="481818"/>
                  </a:lnTo>
                  <a:lnTo>
                    <a:pt x="363194" y="463111"/>
                  </a:lnTo>
                  <a:lnTo>
                    <a:pt x="341514" y="438863"/>
                  </a:lnTo>
                  <a:lnTo>
                    <a:pt x="325469" y="410835"/>
                  </a:lnTo>
                  <a:lnTo>
                    <a:pt x="315510" y="380040"/>
                  </a:lnTo>
                  <a:lnTo>
                    <a:pt x="312089" y="347491"/>
                  </a:lnTo>
                  <a:lnTo>
                    <a:pt x="315518" y="315021"/>
                  </a:lnTo>
                  <a:lnTo>
                    <a:pt x="325512" y="284235"/>
                  </a:lnTo>
                  <a:lnTo>
                    <a:pt x="341627" y="256140"/>
                  </a:lnTo>
                  <a:lnTo>
                    <a:pt x="363423" y="231743"/>
                  </a:lnTo>
                  <a:lnTo>
                    <a:pt x="377212" y="213022"/>
                  </a:lnTo>
                  <a:lnTo>
                    <a:pt x="382566" y="191230"/>
                  </a:lnTo>
                  <a:lnTo>
                    <a:pt x="379355" y="169028"/>
                  </a:lnTo>
                  <a:lnTo>
                    <a:pt x="367449" y="149078"/>
                  </a:lnTo>
                  <a:lnTo>
                    <a:pt x="348733" y="135291"/>
                  </a:lnTo>
                  <a:lnTo>
                    <a:pt x="326948" y="129941"/>
                  </a:lnTo>
                  <a:close/>
                </a:path>
                <a:path w="936625" h="695325">
                  <a:moveTo>
                    <a:pt x="468122" y="276764"/>
                  </a:moveTo>
                  <a:lnTo>
                    <a:pt x="440576" y="282307"/>
                  </a:lnTo>
                  <a:lnTo>
                    <a:pt x="418115" y="297440"/>
                  </a:lnTo>
                  <a:lnTo>
                    <a:pt x="402988" y="319916"/>
                  </a:lnTo>
                  <a:lnTo>
                    <a:pt x="397446" y="347491"/>
                  </a:lnTo>
                  <a:lnTo>
                    <a:pt x="402995" y="375001"/>
                  </a:lnTo>
                  <a:lnTo>
                    <a:pt x="418136" y="397484"/>
                  </a:lnTo>
                  <a:lnTo>
                    <a:pt x="440614" y="412652"/>
                  </a:lnTo>
                  <a:lnTo>
                    <a:pt x="468172" y="418217"/>
                  </a:lnTo>
                  <a:lnTo>
                    <a:pt x="495719" y="412652"/>
                  </a:lnTo>
                  <a:lnTo>
                    <a:pt x="518185" y="397484"/>
                  </a:lnTo>
                  <a:lnTo>
                    <a:pt x="533316" y="375001"/>
                  </a:lnTo>
                  <a:lnTo>
                    <a:pt x="538861" y="347491"/>
                  </a:lnTo>
                  <a:lnTo>
                    <a:pt x="533312" y="319916"/>
                  </a:lnTo>
                  <a:lnTo>
                    <a:pt x="518169" y="297440"/>
                  </a:lnTo>
                  <a:lnTo>
                    <a:pt x="495687" y="282307"/>
                  </a:lnTo>
                  <a:lnTo>
                    <a:pt x="468122" y="276764"/>
                  </a:lnTo>
                  <a:close/>
                </a:path>
                <a:path w="936625" h="695325">
                  <a:moveTo>
                    <a:pt x="758923" y="0"/>
                  </a:moveTo>
                  <a:lnTo>
                    <a:pt x="736892" y="4229"/>
                  </a:lnTo>
                  <a:lnTo>
                    <a:pt x="717524" y="17024"/>
                  </a:lnTo>
                  <a:lnTo>
                    <a:pt x="704608" y="36345"/>
                  </a:lnTo>
                  <a:lnTo>
                    <a:pt x="700265" y="58358"/>
                  </a:lnTo>
                  <a:lnTo>
                    <a:pt x="704494" y="80401"/>
                  </a:lnTo>
                  <a:lnTo>
                    <a:pt x="717296" y="99815"/>
                  </a:lnTo>
                  <a:lnTo>
                    <a:pt x="747671" y="134572"/>
                  </a:lnTo>
                  <a:lnTo>
                    <a:pt x="772937" y="172539"/>
                  </a:lnTo>
                  <a:lnTo>
                    <a:pt x="792911" y="213266"/>
                  </a:lnTo>
                  <a:lnTo>
                    <a:pt x="807407" y="256301"/>
                  </a:lnTo>
                  <a:lnTo>
                    <a:pt x="816240" y="301193"/>
                  </a:lnTo>
                  <a:lnTo>
                    <a:pt x="819226" y="347491"/>
                  </a:lnTo>
                  <a:lnTo>
                    <a:pt x="816234" y="393688"/>
                  </a:lnTo>
                  <a:lnTo>
                    <a:pt x="807383" y="438509"/>
                  </a:lnTo>
                  <a:lnTo>
                    <a:pt x="792857" y="481507"/>
                  </a:lnTo>
                  <a:lnTo>
                    <a:pt x="772843" y="522237"/>
                  </a:lnTo>
                  <a:lnTo>
                    <a:pt x="747510" y="560270"/>
                  </a:lnTo>
                  <a:lnTo>
                    <a:pt x="717092" y="595102"/>
                  </a:lnTo>
                  <a:lnTo>
                    <a:pt x="704298" y="614481"/>
                  </a:lnTo>
                  <a:lnTo>
                    <a:pt x="704418" y="658521"/>
                  </a:lnTo>
                  <a:lnTo>
                    <a:pt x="736638" y="690618"/>
                  </a:lnTo>
                  <a:lnTo>
                    <a:pt x="758609" y="694886"/>
                  </a:lnTo>
                  <a:lnTo>
                    <a:pt x="769819" y="693810"/>
                  </a:lnTo>
                  <a:lnTo>
                    <a:pt x="835266" y="638082"/>
                  </a:lnTo>
                  <a:lnTo>
                    <a:pt x="865472" y="595361"/>
                  </a:lnTo>
                  <a:lnTo>
                    <a:pt x="890537" y="549853"/>
                  </a:lnTo>
                  <a:lnTo>
                    <a:pt x="910305" y="501935"/>
                  </a:lnTo>
                  <a:lnTo>
                    <a:pt x="924618" y="451984"/>
                  </a:lnTo>
                  <a:lnTo>
                    <a:pt x="933321" y="400377"/>
                  </a:lnTo>
                  <a:lnTo>
                    <a:pt x="936256" y="347491"/>
                  </a:lnTo>
                  <a:lnTo>
                    <a:pt x="933326" y="294512"/>
                  </a:lnTo>
                  <a:lnTo>
                    <a:pt x="924638" y="242836"/>
                  </a:lnTo>
                  <a:lnTo>
                    <a:pt x="910348" y="192840"/>
                  </a:lnTo>
                  <a:lnTo>
                    <a:pt x="890610" y="144903"/>
                  </a:lnTo>
                  <a:lnTo>
                    <a:pt x="865581" y="99403"/>
                  </a:lnTo>
                  <a:lnTo>
                    <a:pt x="835414" y="56718"/>
                  </a:lnTo>
                  <a:lnTo>
                    <a:pt x="800265" y="17227"/>
                  </a:lnTo>
                  <a:lnTo>
                    <a:pt x="780939" y="4333"/>
                  </a:lnTo>
                  <a:lnTo>
                    <a:pt x="758923" y="0"/>
                  </a:lnTo>
                  <a:close/>
                </a:path>
                <a:path w="936625" h="695325">
                  <a:moveTo>
                    <a:pt x="609476" y="129984"/>
                  </a:moveTo>
                  <a:lnTo>
                    <a:pt x="587704" y="135345"/>
                  </a:lnTo>
                  <a:lnTo>
                    <a:pt x="569010" y="149155"/>
                  </a:lnTo>
                  <a:lnTo>
                    <a:pt x="557108" y="169133"/>
                  </a:lnTo>
                  <a:lnTo>
                    <a:pt x="553907" y="191346"/>
                  </a:lnTo>
                  <a:lnTo>
                    <a:pt x="559273" y="213132"/>
                  </a:lnTo>
                  <a:lnTo>
                    <a:pt x="573074" y="231832"/>
                  </a:lnTo>
                  <a:lnTo>
                    <a:pt x="594749" y="256124"/>
                  </a:lnTo>
                  <a:lnTo>
                    <a:pt x="610795" y="284170"/>
                  </a:lnTo>
                  <a:lnTo>
                    <a:pt x="620757" y="314962"/>
                  </a:lnTo>
                  <a:lnTo>
                    <a:pt x="624179" y="347491"/>
                  </a:lnTo>
                  <a:lnTo>
                    <a:pt x="620749" y="379962"/>
                  </a:lnTo>
                  <a:lnTo>
                    <a:pt x="610755" y="410756"/>
                  </a:lnTo>
                  <a:lnTo>
                    <a:pt x="594647" y="438863"/>
                  </a:lnTo>
                  <a:lnTo>
                    <a:pt x="572871" y="463276"/>
                  </a:lnTo>
                  <a:lnTo>
                    <a:pt x="559083" y="481975"/>
                  </a:lnTo>
                  <a:lnTo>
                    <a:pt x="553734" y="503756"/>
                  </a:lnTo>
                  <a:lnTo>
                    <a:pt x="556949" y="525954"/>
                  </a:lnTo>
                  <a:lnTo>
                    <a:pt x="568858" y="545903"/>
                  </a:lnTo>
                  <a:lnTo>
                    <a:pt x="578255" y="554270"/>
                  </a:lnTo>
                  <a:lnTo>
                    <a:pt x="588867" y="560270"/>
                  </a:lnTo>
                  <a:lnTo>
                    <a:pt x="600298" y="563883"/>
                  </a:lnTo>
                  <a:lnTo>
                    <a:pt x="612152" y="565092"/>
                  </a:lnTo>
                  <a:lnTo>
                    <a:pt x="622664" y="564147"/>
                  </a:lnTo>
                  <a:lnTo>
                    <a:pt x="682717" y="516349"/>
                  </a:lnTo>
                  <a:lnTo>
                    <a:pt x="707707" y="478438"/>
                  </a:lnTo>
                  <a:lnTo>
                    <a:pt x="726053" y="437054"/>
                  </a:lnTo>
                  <a:lnTo>
                    <a:pt x="737354" y="393102"/>
                  </a:lnTo>
                  <a:lnTo>
                    <a:pt x="741210" y="347491"/>
                  </a:lnTo>
                  <a:lnTo>
                    <a:pt x="737358" y="301811"/>
                  </a:lnTo>
                  <a:lnTo>
                    <a:pt x="726073" y="257823"/>
                  </a:lnTo>
                  <a:lnTo>
                    <a:pt x="707756" y="216437"/>
                  </a:lnTo>
                  <a:lnTo>
                    <a:pt x="682810" y="178561"/>
                  </a:lnTo>
                  <a:lnTo>
                    <a:pt x="651637" y="145103"/>
                  </a:lnTo>
                  <a:lnTo>
                    <a:pt x="631672" y="133196"/>
                  </a:lnTo>
                  <a:lnTo>
                    <a:pt x="609476" y="1299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05780" y="2339686"/>
              <a:ext cx="296545" cy="296545"/>
            </a:xfrm>
            <a:custGeom>
              <a:avLst/>
              <a:gdLst/>
              <a:ahLst/>
              <a:cxnLst/>
              <a:rect l="l" t="t" r="r" b="b"/>
              <a:pathLst>
                <a:path w="296545" h="296544">
                  <a:moveTo>
                    <a:pt x="88226" y="132800"/>
                  </a:moveTo>
                  <a:lnTo>
                    <a:pt x="81737" y="132800"/>
                  </a:lnTo>
                  <a:lnTo>
                    <a:pt x="49950" y="139240"/>
                  </a:lnTo>
                  <a:lnTo>
                    <a:pt x="23966" y="156792"/>
                  </a:lnTo>
                  <a:lnTo>
                    <a:pt x="6433" y="182805"/>
                  </a:lnTo>
                  <a:lnTo>
                    <a:pt x="0" y="214626"/>
                  </a:lnTo>
                  <a:lnTo>
                    <a:pt x="6433" y="246435"/>
                  </a:lnTo>
                  <a:lnTo>
                    <a:pt x="23966" y="272445"/>
                  </a:lnTo>
                  <a:lnTo>
                    <a:pt x="49950" y="289998"/>
                  </a:lnTo>
                  <a:lnTo>
                    <a:pt x="81737" y="296440"/>
                  </a:lnTo>
                  <a:lnTo>
                    <a:pt x="113551" y="289998"/>
                  </a:lnTo>
                  <a:lnTo>
                    <a:pt x="139560" y="272445"/>
                  </a:lnTo>
                  <a:lnTo>
                    <a:pt x="157110" y="246435"/>
                  </a:lnTo>
                  <a:lnTo>
                    <a:pt x="163550" y="214626"/>
                  </a:lnTo>
                  <a:lnTo>
                    <a:pt x="163550" y="208124"/>
                  </a:lnTo>
                  <a:lnTo>
                    <a:pt x="162763" y="201812"/>
                  </a:lnTo>
                  <a:lnTo>
                    <a:pt x="161328" y="195754"/>
                  </a:lnTo>
                  <a:lnTo>
                    <a:pt x="222065" y="135023"/>
                  </a:lnTo>
                  <a:lnTo>
                    <a:pt x="100609" y="135023"/>
                  </a:lnTo>
                  <a:lnTo>
                    <a:pt x="94538" y="133588"/>
                  </a:lnTo>
                  <a:lnTo>
                    <a:pt x="88226" y="132800"/>
                  </a:lnTo>
                  <a:close/>
                </a:path>
                <a:path w="296545" h="296544">
                  <a:moveTo>
                    <a:pt x="253415" y="0"/>
                  </a:moveTo>
                  <a:lnTo>
                    <a:pt x="237257" y="3145"/>
                  </a:lnTo>
                  <a:lnTo>
                    <a:pt x="223050" y="12582"/>
                  </a:lnTo>
                  <a:lnTo>
                    <a:pt x="100609" y="135023"/>
                  </a:lnTo>
                  <a:lnTo>
                    <a:pt x="222065" y="135023"/>
                  </a:lnTo>
                  <a:lnTo>
                    <a:pt x="283781" y="73313"/>
                  </a:lnTo>
                  <a:lnTo>
                    <a:pt x="293211" y="59104"/>
                  </a:lnTo>
                  <a:lnTo>
                    <a:pt x="296354" y="42943"/>
                  </a:lnTo>
                  <a:lnTo>
                    <a:pt x="293211" y="26784"/>
                  </a:lnTo>
                  <a:lnTo>
                    <a:pt x="283781" y="12582"/>
                  </a:lnTo>
                  <a:lnTo>
                    <a:pt x="269573" y="3145"/>
                  </a:lnTo>
                  <a:lnTo>
                    <a:pt x="2534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30323" y="2050110"/>
              <a:ext cx="944880" cy="754380"/>
            </a:xfrm>
            <a:custGeom>
              <a:avLst/>
              <a:gdLst/>
              <a:ahLst/>
              <a:cxnLst/>
              <a:rect l="l" t="t" r="r" b="b"/>
              <a:pathLst>
                <a:path w="944879" h="754380">
                  <a:moveTo>
                    <a:pt x="877957" y="231546"/>
                  </a:moveTo>
                  <a:lnTo>
                    <a:pt x="774630" y="231546"/>
                  </a:lnTo>
                  <a:lnTo>
                    <a:pt x="805821" y="277150"/>
                  </a:lnTo>
                  <a:lnTo>
                    <a:pt x="829864" y="326042"/>
                  </a:lnTo>
                  <a:lnTo>
                    <a:pt x="846680" y="377384"/>
                  </a:lnTo>
                  <a:lnTo>
                    <a:pt x="856189" y="430339"/>
                  </a:lnTo>
                  <a:lnTo>
                    <a:pt x="815689" y="430339"/>
                  </a:lnTo>
                  <a:lnTo>
                    <a:pt x="798977" y="433714"/>
                  </a:lnTo>
                  <a:lnTo>
                    <a:pt x="785328" y="442918"/>
                  </a:lnTo>
                  <a:lnTo>
                    <a:pt x="776125" y="456571"/>
                  </a:lnTo>
                  <a:lnTo>
                    <a:pt x="772750" y="473290"/>
                  </a:lnTo>
                  <a:lnTo>
                    <a:pt x="776125" y="490001"/>
                  </a:lnTo>
                  <a:lnTo>
                    <a:pt x="785328" y="503645"/>
                  </a:lnTo>
                  <a:lnTo>
                    <a:pt x="798977" y="512844"/>
                  </a:lnTo>
                  <a:lnTo>
                    <a:pt x="815689" y="516216"/>
                  </a:lnTo>
                  <a:lnTo>
                    <a:pt x="856062" y="516216"/>
                  </a:lnTo>
                  <a:lnTo>
                    <a:pt x="848380" y="560708"/>
                  </a:lnTo>
                  <a:lnTo>
                    <a:pt x="835417" y="604326"/>
                  </a:lnTo>
                  <a:lnTo>
                    <a:pt x="817127" y="646586"/>
                  </a:lnTo>
                  <a:lnTo>
                    <a:pt x="793464" y="687006"/>
                  </a:lnTo>
                  <a:lnTo>
                    <a:pt x="786965" y="702769"/>
                  </a:lnTo>
                  <a:lnTo>
                    <a:pt x="805224" y="746582"/>
                  </a:lnTo>
                  <a:lnTo>
                    <a:pt x="820883" y="753859"/>
                  </a:lnTo>
                  <a:lnTo>
                    <a:pt x="829100" y="753859"/>
                  </a:lnTo>
                  <a:lnTo>
                    <a:pt x="864813" y="734822"/>
                  </a:lnTo>
                  <a:lnTo>
                    <a:pt x="889335" y="693895"/>
                  </a:lnTo>
                  <a:lnTo>
                    <a:pt x="909305" y="651342"/>
                  </a:lnTo>
                  <a:lnTo>
                    <a:pt x="924758" y="607503"/>
                  </a:lnTo>
                  <a:lnTo>
                    <a:pt x="935727" y="562721"/>
                  </a:lnTo>
                  <a:lnTo>
                    <a:pt x="942244" y="517346"/>
                  </a:lnTo>
                  <a:lnTo>
                    <a:pt x="944346" y="471692"/>
                  </a:lnTo>
                  <a:lnTo>
                    <a:pt x="942064" y="426127"/>
                  </a:lnTo>
                  <a:lnTo>
                    <a:pt x="935431" y="380985"/>
                  </a:lnTo>
                  <a:lnTo>
                    <a:pt x="924482" y="336606"/>
                  </a:lnTo>
                  <a:lnTo>
                    <a:pt x="909250" y="293332"/>
                  </a:lnTo>
                  <a:lnTo>
                    <a:pt x="889769" y="251504"/>
                  </a:lnTo>
                  <a:lnTo>
                    <a:pt x="877957" y="231546"/>
                  </a:lnTo>
                  <a:close/>
                </a:path>
                <a:path w="944879" h="754380">
                  <a:moveTo>
                    <a:pt x="472167" y="0"/>
                  </a:moveTo>
                  <a:lnTo>
                    <a:pt x="426859" y="2158"/>
                  </a:lnTo>
                  <a:lnTo>
                    <a:pt x="381888" y="8632"/>
                  </a:lnTo>
                  <a:lnTo>
                    <a:pt x="337592" y="19422"/>
                  </a:lnTo>
                  <a:lnTo>
                    <a:pt x="294311" y="34528"/>
                  </a:lnTo>
                  <a:lnTo>
                    <a:pt x="252382" y="53950"/>
                  </a:lnTo>
                  <a:lnTo>
                    <a:pt x="212144" y="77688"/>
                  </a:lnTo>
                  <a:lnTo>
                    <a:pt x="173935" y="105742"/>
                  </a:lnTo>
                  <a:lnTo>
                    <a:pt x="138093" y="138112"/>
                  </a:lnTo>
                  <a:lnTo>
                    <a:pt x="106083" y="173555"/>
                  </a:lnTo>
                  <a:lnTo>
                    <a:pt x="78220" y="211468"/>
                  </a:lnTo>
                  <a:lnTo>
                    <a:pt x="54537" y="251510"/>
                  </a:lnTo>
                  <a:lnTo>
                    <a:pt x="35068" y="293339"/>
                  </a:lnTo>
                  <a:lnTo>
                    <a:pt x="19846" y="336615"/>
                  </a:lnTo>
                  <a:lnTo>
                    <a:pt x="8905" y="380994"/>
                  </a:lnTo>
                  <a:lnTo>
                    <a:pt x="2278" y="426137"/>
                  </a:lnTo>
                  <a:lnTo>
                    <a:pt x="0" y="471692"/>
                  </a:lnTo>
                  <a:lnTo>
                    <a:pt x="2102" y="517346"/>
                  </a:lnTo>
                  <a:lnTo>
                    <a:pt x="8619" y="562729"/>
                  </a:lnTo>
                  <a:lnTo>
                    <a:pt x="19585" y="607510"/>
                  </a:lnTo>
                  <a:lnTo>
                    <a:pt x="35033" y="651346"/>
                  </a:lnTo>
                  <a:lnTo>
                    <a:pt x="54996" y="693897"/>
                  </a:lnTo>
                  <a:lnTo>
                    <a:pt x="79508" y="734822"/>
                  </a:lnTo>
                  <a:lnTo>
                    <a:pt x="123315" y="753081"/>
                  </a:lnTo>
                  <a:lnTo>
                    <a:pt x="139084" y="746582"/>
                  </a:lnTo>
                  <a:lnTo>
                    <a:pt x="157346" y="702769"/>
                  </a:lnTo>
                  <a:lnTo>
                    <a:pt x="127196" y="646586"/>
                  </a:lnTo>
                  <a:lnTo>
                    <a:pt x="108915" y="604326"/>
                  </a:lnTo>
                  <a:lnTo>
                    <a:pt x="95959" y="560708"/>
                  </a:lnTo>
                  <a:lnTo>
                    <a:pt x="88284" y="516216"/>
                  </a:lnTo>
                  <a:lnTo>
                    <a:pt x="128644" y="516216"/>
                  </a:lnTo>
                  <a:lnTo>
                    <a:pt x="145362" y="512843"/>
                  </a:lnTo>
                  <a:lnTo>
                    <a:pt x="159010" y="503643"/>
                  </a:lnTo>
                  <a:lnTo>
                    <a:pt x="168210" y="489995"/>
                  </a:lnTo>
                  <a:lnTo>
                    <a:pt x="171583" y="473278"/>
                  </a:lnTo>
                  <a:lnTo>
                    <a:pt x="168210" y="456565"/>
                  </a:lnTo>
                  <a:lnTo>
                    <a:pt x="159010" y="442917"/>
                  </a:lnTo>
                  <a:lnTo>
                    <a:pt x="145362" y="433714"/>
                  </a:lnTo>
                  <a:lnTo>
                    <a:pt x="128644" y="430339"/>
                  </a:lnTo>
                  <a:lnTo>
                    <a:pt x="88144" y="430339"/>
                  </a:lnTo>
                  <a:lnTo>
                    <a:pt x="97653" y="377374"/>
                  </a:lnTo>
                  <a:lnTo>
                    <a:pt x="114467" y="326024"/>
                  </a:lnTo>
                  <a:lnTo>
                    <a:pt x="138502" y="277127"/>
                  </a:lnTo>
                  <a:lnTo>
                    <a:pt x="169678" y="231521"/>
                  </a:lnTo>
                  <a:lnTo>
                    <a:pt x="271980" y="231521"/>
                  </a:lnTo>
                  <a:lnTo>
                    <a:pt x="272202" y="230378"/>
                  </a:lnTo>
                  <a:lnTo>
                    <a:pt x="269056" y="214220"/>
                  </a:lnTo>
                  <a:lnTo>
                    <a:pt x="259620" y="200012"/>
                  </a:lnTo>
                  <a:lnTo>
                    <a:pt x="230283" y="170662"/>
                  </a:lnTo>
                  <a:lnTo>
                    <a:pt x="276510" y="138794"/>
                  </a:lnTo>
                  <a:lnTo>
                    <a:pt x="325947" y="114400"/>
                  </a:lnTo>
                  <a:lnTo>
                    <a:pt x="377739" y="97480"/>
                  </a:lnTo>
                  <a:lnTo>
                    <a:pt x="431031" y="88036"/>
                  </a:lnTo>
                  <a:lnTo>
                    <a:pt x="746235" y="88036"/>
                  </a:lnTo>
                  <a:lnTo>
                    <a:pt x="732147" y="77688"/>
                  </a:lnTo>
                  <a:lnTo>
                    <a:pt x="691922" y="53950"/>
                  </a:lnTo>
                  <a:lnTo>
                    <a:pt x="650004" y="34528"/>
                  </a:lnTo>
                  <a:lnTo>
                    <a:pt x="606731" y="19422"/>
                  </a:lnTo>
                  <a:lnTo>
                    <a:pt x="562441" y="8632"/>
                  </a:lnTo>
                  <a:lnTo>
                    <a:pt x="517474" y="2158"/>
                  </a:lnTo>
                  <a:lnTo>
                    <a:pt x="472167" y="0"/>
                  </a:lnTo>
                  <a:close/>
                </a:path>
                <a:path w="944879" h="754380">
                  <a:moveTo>
                    <a:pt x="271980" y="231521"/>
                  </a:moveTo>
                  <a:lnTo>
                    <a:pt x="169678" y="231521"/>
                  </a:lnTo>
                  <a:lnTo>
                    <a:pt x="198901" y="260743"/>
                  </a:lnTo>
                  <a:lnTo>
                    <a:pt x="205637" y="266244"/>
                  </a:lnTo>
                  <a:lnTo>
                    <a:pt x="213107" y="270173"/>
                  </a:lnTo>
                  <a:lnTo>
                    <a:pt x="221066" y="272530"/>
                  </a:lnTo>
                  <a:lnTo>
                    <a:pt x="229267" y="273316"/>
                  </a:lnTo>
                  <a:lnTo>
                    <a:pt x="237467" y="272530"/>
                  </a:lnTo>
                  <a:lnTo>
                    <a:pt x="269056" y="246535"/>
                  </a:lnTo>
                  <a:lnTo>
                    <a:pt x="271980" y="231521"/>
                  </a:lnTo>
                  <a:close/>
                </a:path>
                <a:path w="944879" h="754380">
                  <a:moveTo>
                    <a:pt x="746771" y="88430"/>
                  </a:moveTo>
                  <a:lnTo>
                    <a:pt x="516922" y="88430"/>
                  </a:lnTo>
                  <a:lnTo>
                    <a:pt x="569258" y="98150"/>
                  </a:lnTo>
                  <a:lnTo>
                    <a:pt x="620095" y="115100"/>
                  </a:lnTo>
                  <a:lnTo>
                    <a:pt x="668624" y="139279"/>
                  </a:lnTo>
                  <a:lnTo>
                    <a:pt x="714038" y="170688"/>
                  </a:lnTo>
                  <a:lnTo>
                    <a:pt x="684714" y="200025"/>
                  </a:lnTo>
                  <a:lnTo>
                    <a:pt x="675277" y="214225"/>
                  </a:lnTo>
                  <a:lnTo>
                    <a:pt x="672131" y="230379"/>
                  </a:lnTo>
                  <a:lnTo>
                    <a:pt x="675277" y="246536"/>
                  </a:lnTo>
                  <a:lnTo>
                    <a:pt x="684714" y="260743"/>
                  </a:lnTo>
                  <a:lnTo>
                    <a:pt x="691448" y="266244"/>
                  </a:lnTo>
                  <a:lnTo>
                    <a:pt x="698914" y="270173"/>
                  </a:lnTo>
                  <a:lnTo>
                    <a:pt x="706869" y="272530"/>
                  </a:lnTo>
                  <a:lnTo>
                    <a:pt x="715067" y="273316"/>
                  </a:lnTo>
                  <a:lnTo>
                    <a:pt x="723273" y="272530"/>
                  </a:lnTo>
                  <a:lnTo>
                    <a:pt x="731231" y="270173"/>
                  </a:lnTo>
                  <a:lnTo>
                    <a:pt x="738699" y="266244"/>
                  </a:lnTo>
                  <a:lnTo>
                    <a:pt x="745433" y="260743"/>
                  </a:lnTo>
                  <a:lnTo>
                    <a:pt x="774630" y="231546"/>
                  </a:lnTo>
                  <a:lnTo>
                    <a:pt x="877957" y="231546"/>
                  </a:lnTo>
                  <a:lnTo>
                    <a:pt x="866072" y="211463"/>
                  </a:lnTo>
                  <a:lnTo>
                    <a:pt x="838192" y="173552"/>
                  </a:lnTo>
                  <a:lnTo>
                    <a:pt x="806164" y="138112"/>
                  </a:lnTo>
                  <a:lnTo>
                    <a:pt x="770341" y="105742"/>
                  </a:lnTo>
                  <a:lnTo>
                    <a:pt x="746771" y="88430"/>
                  </a:lnTo>
                  <a:close/>
                </a:path>
                <a:path w="944879" h="754380">
                  <a:moveTo>
                    <a:pt x="746235" y="88036"/>
                  </a:moveTo>
                  <a:lnTo>
                    <a:pt x="431031" y="88036"/>
                  </a:lnTo>
                  <a:lnTo>
                    <a:pt x="431031" y="128587"/>
                  </a:lnTo>
                  <a:lnTo>
                    <a:pt x="434406" y="145305"/>
                  </a:lnTo>
                  <a:lnTo>
                    <a:pt x="443609" y="158953"/>
                  </a:lnTo>
                  <a:lnTo>
                    <a:pt x="457258" y="168153"/>
                  </a:lnTo>
                  <a:lnTo>
                    <a:pt x="473970" y="171526"/>
                  </a:lnTo>
                  <a:lnTo>
                    <a:pt x="490684" y="168153"/>
                  </a:lnTo>
                  <a:lnTo>
                    <a:pt x="504337" y="158953"/>
                  </a:lnTo>
                  <a:lnTo>
                    <a:pt x="513545" y="145305"/>
                  </a:lnTo>
                  <a:lnTo>
                    <a:pt x="516922" y="128587"/>
                  </a:lnTo>
                  <a:lnTo>
                    <a:pt x="516922" y="88430"/>
                  </a:lnTo>
                  <a:lnTo>
                    <a:pt x="746771" y="88430"/>
                  </a:lnTo>
                  <a:lnTo>
                    <a:pt x="746235" y="8803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66017" y="2741764"/>
              <a:ext cx="473075" cy="86360"/>
            </a:xfrm>
            <a:custGeom>
              <a:avLst/>
              <a:gdLst/>
              <a:ahLst/>
              <a:cxnLst/>
              <a:rect l="l" t="t" r="r" b="b"/>
              <a:pathLst>
                <a:path w="473075" h="86360">
                  <a:moveTo>
                    <a:pt x="429996" y="0"/>
                  </a:moveTo>
                  <a:lnTo>
                    <a:pt x="42938" y="0"/>
                  </a:lnTo>
                  <a:lnTo>
                    <a:pt x="26226" y="3374"/>
                  </a:lnTo>
                  <a:lnTo>
                    <a:pt x="12577" y="12577"/>
                  </a:lnTo>
                  <a:lnTo>
                    <a:pt x="3374" y="26226"/>
                  </a:lnTo>
                  <a:lnTo>
                    <a:pt x="0" y="42938"/>
                  </a:lnTo>
                  <a:lnTo>
                    <a:pt x="3374" y="59656"/>
                  </a:lnTo>
                  <a:lnTo>
                    <a:pt x="12577" y="73304"/>
                  </a:lnTo>
                  <a:lnTo>
                    <a:pt x="26226" y="82504"/>
                  </a:lnTo>
                  <a:lnTo>
                    <a:pt x="42938" y="85877"/>
                  </a:lnTo>
                  <a:lnTo>
                    <a:pt x="429996" y="85877"/>
                  </a:lnTo>
                  <a:lnTo>
                    <a:pt x="446714" y="82504"/>
                  </a:lnTo>
                  <a:lnTo>
                    <a:pt x="460362" y="73304"/>
                  </a:lnTo>
                  <a:lnTo>
                    <a:pt x="469562" y="59656"/>
                  </a:lnTo>
                  <a:lnTo>
                    <a:pt x="472935" y="42938"/>
                  </a:lnTo>
                  <a:lnTo>
                    <a:pt x="469562" y="26226"/>
                  </a:lnTo>
                  <a:lnTo>
                    <a:pt x="460362" y="12577"/>
                  </a:lnTo>
                  <a:lnTo>
                    <a:pt x="446714" y="3374"/>
                  </a:lnTo>
                  <a:lnTo>
                    <a:pt x="429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871305" y="2280285"/>
              <a:ext cx="153035" cy="73660"/>
            </a:xfrm>
            <a:custGeom>
              <a:avLst/>
              <a:gdLst/>
              <a:ahLst/>
              <a:cxnLst/>
              <a:rect l="l" t="t" r="r" b="b"/>
              <a:pathLst>
                <a:path w="153034" h="73660">
                  <a:moveTo>
                    <a:pt x="123469" y="0"/>
                  </a:moveTo>
                  <a:lnTo>
                    <a:pt x="29032" y="0"/>
                  </a:lnTo>
                  <a:lnTo>
                    <a:pt x="21586" y="195"/>
                  </a:lnTo>
                  <a:lnTo>
                    <a:pt x="14223" y="773"/>
                  </a:lnTo>
                  <a:lnTo>
                    <a:pt x="6968" y="1719"/>
                  </a:lnTo>
                  <a:lnTo>
                    <a:pt x="0" y="2984"/>
                  </a:lnTo>
                  <a:lnTo>
                    <a:pt x="9588" y="18633"/>
                  </a:lnTo>
                  <a:lnTo>
                    <a:pt x="16775" y="35696"/>
                  </a:lnTo>
                  <a:lnTo>
                    <a:pt x="21311" y="53955"/>
                  </a:lnTo>
                  <a:lnTo>
                    <a:pt x="22948" y="73190"/>
                  </a:lnTo>
                  <a:lnTo>
                    <a:pt x="36427" y="66819"/>
                  </a:lnTo>
                  <a:lnTo>
                    <a:pt x="50742" y="62115"/>
                  </a:lnTo>
                  <a:lnTo>
                    <a:pt x="65772" y="59202"/>
                  </a:lnTo>
                  <a:lnTo>
                    <a:pt x="81394" y="58204"/>
                  </a:lnTo>
                  <a:lnTo>
                    <a:pt x="130956" y="58204"/>
                  </a:lnTo>
                  <a:lnTo>
                    <a:pt x="131897" y="50428"/>
                  </a:lnTo>
                  <a:lnTo>
                    <a:pt x="136563" y="33496"/>
                  </a:lnTo>
                  <a:lnTo>
                    <a:pt x="143534" y="17630"/>
                  </a:lnTo>
                  <a:lnTo>
                    <a:pt x="152603" y="3022"/>
                  </a:lnTo>
                  <a:lnTo>
                    <a:pt x="145472" y="1719"/>
                  </a:lnTo>
                  <a:lnTo>
                    <a:pt x="138115" y="763"/>
                  </a:lnTo>
                  <a:lnTo>
                    <a:pt x="130809" y="193"/>
                  </a:lnTo>
                  <a:lnTo>
                    <a:pt x="123469" y="0"/>
                  </a:lnTo>
                  <a:close/>
                </a:path>
                <a:path w="153034" h="73660">
                  <a:moveTo>
                    <a:pt x="130956" y="58204"/>
                  </a:moveTo>
                  <a:lnTo>
                    <a:pt x="81394" y="58204"/>
                  </a:lnTo>
                  <a:lnTo>
                    <a:pt x="94092" y="58864"/>
                  </a:lnTo>
                  <a:lnTo>
                    <a:pt x="106425" y="60801"/>
                  </a:lnTo>
                  <a:lnTo>
                    <a:pt x="118331" y="63947"/>
                  </a:lnTo>
                  <a:lnTo>
                    <a:pt x="129743" y="68237"/>
                  </a:lnTo>
                  <a:lnTo>
                    <a:pt x="130956" y="58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836253" y="2050122"/>
              <a:ext cx="222885" cy="222885"/>
            </a:xfrm>
            <a:custGeom>
              <a:avLst/>
              <a:gdLst/>
              <a:ahLst/>
              <a:cxnLst/>
              <a:rect l="l" t="t" r="r" b="b"/>
              <a:pathLst>
                <a:path w="222884" h="222885">
                  <a:moveTo>
                    <a:pt x="111290" y="0"/>
                  </a:moveTo>
                  <a:lnTo>
                    <a:pt x="67969" y="8745"/>
                  </a:lnTo>
                  <a:lnTo>
                    <a:pt x="32594" y="32594"/>
                  </a:lnTo>
                  <a:lnTo>
                    <a:pt x="8745" y="67969"/>
                  </a:lnTo>
                  <a:lnTo>
                    <a:pt x="0" y="111290"/>
                  </a:lnTo>
                  <a:lnTo>
                    <a:pt x="8745" y="154610"/>
                  </a:lnTo>
                  <a:lnTo>
                    <a:pt x="32594" y="189985"/>
                  </a:lnTo>
                  <a:lnTo>
                    <a:pt x="67969" y="213835"/>
                  </a:lnTo>
                  <a:lnTo>
                    <a:pt x="111290" y="222580"/>
                  </a:lnTo>
                  <a:lnTo>
                    <a:pt x="154605" y="213835"/>
                  </a:lnTo>
                  <a:lnTo>
                    <a:pt x="189980" y="189985"/>
                  </a:lnTo>
                  <a:lnTo>
                    <a:pt x="213833" y="154610"/>
                  </a:lnTo>
                  <a:lnTo>
                    <a:pt x="222580" y="111290"/>
                  </a:lnTo>
                  <a:lnTo>
                    <a:pt x="213833" y="67969"/>
                  </a:lnTo>
                  <a:lnTo>
                    <a:pt x="189980" y="32594"/>
                  </a:lnTo>
                  <a:lnTo>
                    <a:pt x="154605" y="8745"/>
                  </a:lnTo>
                  <a:lnTo>
                    <a:pt x="1112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019870" y="2257539"/>
              <a:ext cx="205104" cy="205104"/>
            </a:xfrm>
            <a:custGeom>
              <a:avLst/>
              <a:gdLst/>
              <a:ahLst/>
              <a:cxnLst/>
              <a:rect l="l" t="t" r="r" b="b"/>
              <a:pathLst>
                <a:path w="205104" h="205105">
                  <a:moveTo>
                    <a:pt x="102463" y="0"/>
                  </a:moveTo>
                  <a:lnTo>
                    <a:pt x="62902" y="7916"/>
                  </a:lnTo>
                  <a:lnTo>
                    <a:pt x="30510" y="29524"/>
                  </a:lnTo>
                  <a:lnTo>
                    <a:pt x="8478" y="61614"/>
                  </a:lnTo>
                  <a:lnTo>
                    <a:pt x="0" y="100977"/>
                  </a:lnTo>
                  <a:lnTo>
                    <a:pt x="22299" y="118682"/>
                  </a:lnTo>
                  <a:lnTo>
                    <a:pt x="40143" y="140844"/>
                  </a:lnTo>
                  <a:lnTo>
                    <a:pt x="52697" y="166666"/>
                  </a:lnTo>
                  <a:lnTo>
                    <a:pt x="59131" y="195351"/>
                  </a:lnTo>
                  <a:lnTo>
                    <a:pt x="69275" y="199473"/>
                  </a:lnTo>
                  <a:lnTo>
                    <a:pt x="79916" y="202523"/>
                  </a:lnTo>
                  <a:lnTo>
                    <a:pt x="90997" y="204416"/>
                  </a:lnTo>
                  <a:lnTo>
                    <a:pt x="102463" y="205066"/>
                  </a:lnTo>
                  <a:lnTo>
                    <a:pt x="142379" y="197008"/>
                  </a:lnTo>
                  <a:lnTo>
                    <a:pt x="174967" y="175032"/>
                  </a:lnTo>
                  <a:lnTo>
                    <a:pt x="196936" y="142439"/>
                  </a:lnTo>
                  <a:lnTo>
                    <a:pt x="204990" y="102527"/>
                  </a:lnTo>
                  <a:lnTo>
                    <a:pt x="196936" y="62611"/>
                  </a:lnTo>
                  <a:lnTo>
                    <a:pt x="174967" y="30022"/>
                  </a:lnTo>
                  <a:lnTo>
                    <a:pt x="142379" y="8054"/>
                  </a:lnTo>
                  <a:lnTo>
                    <a:pt x="102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670226" y="2257526"/>
              <a:ext cx="205104" cy="205104"/>
            </a:xfrm>
            <a:custGeom>
              <a:avLst/>
              <a:gdLst/>
              <a:ahLst/>
              <a:cxnLst/>
              <a:rect l="l" t="t" r="r" b="b"/>
              <a:pathLst>
                <a:path w="205104" h="205105">
                  <a:moveTo>
                    <a:pt x="102539" y="0"/>
                  </a:moveTo>
                  <a:lnTo>
                    <a:pt x="62616" y="8056"/>
                  </a:lnTo>
                  <a:lnTo>
                    <a:pt x="30024" y="30027"/>
                  </a:lnTo>
                  <a:lnTo>
                    <a:pt x="8054" y="62616"/>
                  </a:lnTo>
                  <a:lnTo>
                    <a:pt x="0" y="102527"/>
                  </a:lnTo>
                  <a:lnTo>
                    <a:pt x="8054" y="142442"/>
                  </a:lnTo>
                  <a:lnTo>
                    <a:pt x="30024" y="175031"/>
                  </a:lnTo>
                  <a:lnTo>
                    <a:pt x="62616" y="196999"/>
                  </a:lnTo>
                  <a:lnTo>
                    <a:pt x="102539" y="205054"/>
                  </a:lnTo>
                  <a:lnTo>
                    <a:pt x="117300" y="203983"/>
                  </a:lnTo>
                  <a:lnTo>
                    <a:pt x="131397" y="200880"/>
                  </a:lnTo>
                  <a:lnTo>
                    <a:pt x="144698" y="195908"/>
                  </a:lnTo>
                  <a:lnTo>
                    <a:pt x="157073" y="189230"/>
                  </a:lnTo>
                  <a:lnTo>
                    <a:pt x="163119" y="165503"/>
                  </a:lnTo>
                  <a:lnTo>
                    <a:pt x="173399" y="143789"/>
                  </a:lnTo>
                  <a:lnTo>
                    <a:pt x="187441" y="124561"/>
                  </a:lnTo>
                  <a:lnTo>
                    <a:pt x="204774" y="108292"/>
                  </a:lnTo>
                  <a:lnTo>
                    <a:pt x="204889" y="106362"/>
                  </a:lnTo>
                  <a:lnTo>
                    <a:pt x="205066" y="104470"/>
                  </a:lnTo>
                  <a:lnTo>
                    <a:pt x="205066" y="102527"/>
                  </a:lnTo>
                  <a:lnTo>
                    <a:pt x="197008" y="62616"/>
                  </a:lnTo>
                  <a:lnTo>
                    <a:pt x="175034" y="30027"/>
                  </a:lnTo>
                  <a:lnTo>
                    <a:pt x="142444" y="8056"/>
                  </a:lnTo>
                  <a:lnTo>
                    <a:pt x="1025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188932" y="2154364"/>
              <a:ext cx="205104" cy="205104"/>
            </a:xfrm>
            <a:custGeom>
              <a:avLst/>
              <a:gdLst/>
              <a:ahLst/>
              <a:cxnLst/>
              <a:rect l="l" t="t" r="r" b="b"/>
              <a:pathLst>
                <a:path w="205104" h="205105">
                  <a:moveTo>
                    <a:pt x="102438" y="0"/>
                  </a:moveTo>
                  <a:lnTo>
                    <a:pt x="62884" y="7910"/>
                  </a:lnTo>
                  <a:lnTo>
                    <a:pt x="30497" y="29519"/>
                  </a:lnTo>
                  <a:lnTo>
                    <a:pt x="8471" y="61613"/>
                  </a:lnTo>
                  <a:lnTo>
                    <a:pt x="0" y="100977"/>
                  </a:lnTo>
                  <a:lnTo>
                    <a:pt x="22294" y="118675"/>
                  </a:lnTo>
                  <a:lnTo>
                    <a:pt x="40136" y="140835"/>
                  </a:lnTo>
                  <a:lnTo>
                    <a:pt x="52690" y="166659"/>
                  </a:lnTo>
                  <a:lnTo>
                    <a:pt x="59118" y="195351"/>
                  </a:lnTo>
                  <a:lnTo>
                    <a:pt x="69257" y="199473"/>
                  </a:lnTo>
                  <a:lnTo>
                    <a:pt x="79897" y="202523"/>
                  </a:lnTo>
                  <a:lnTo>
                    <a:pt x="90977" y="204416"/>
                  </a:lnTo>
                  <a:lnTo>
                    <a:pt x="102438" y="205066"/>
                  </a:lnTo>
                  <a:lnTo>
                    <a:pt x="142355" y="197010"/>
                  </a:lnTo>
                  <a:lnTo>
                    <a:pt x="174948" y="175039"/>
                  </a:lnTo>
                  <a:lnTo>
                    <a:pt x="196921" y="142450"/>
                  </a:lnTo>
                  <a:lnTo>
                    <a:pt x="204978" y="102539"/>
                  </a:lnTo>
                  <a:lnTo>
                    <a:pt x="196921" y="62627"/>
                  </a:lnTo>
                  <a:lnTo>
                    <a:pt x="174948" y="30033"/>
                  </a:lnTo>
                  <a:lnTo>
                    <a:pt x="142355" y="8058"/>
                  </a:lnTo>
                  <a:lnTo>
                    <a:pt x="1024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850159" y="2363381"/>
              <a:ext cx="205104" cy="205104"/>
            </a:xfrm>
            <a:custGeom>
              <a:avLst/>
              <a:gdLst/>
              <a:ahLst/>
              <a:cxnLst/>
              <a:rect l="l" t="t" r="r" b="b"/>
              <a:pathLst>
                <a:path w="205104" h="205105">
                  <a:moveTo>
                    <a:pt x="102539" y="0"/>
                  </a:moveTo>
                  <a:lnTo>
                    <a:pt x="62627" y="8058"/>
                  </a:lnTo>
                  <a:lnTo>
                    <a:pt x="30033" y="30033"/>
                  </a:lnTo>
                  <a:lnTo>
                    <a:pt x="8058" y="62627"/>
                  </a:lnTo>
                  <a:lnTo>
                    <a:pt x="0" y="102539"/>
                  </a:lnTo>
                  <a:lnTo>
                    <a:pt x="8058" y="142452"/>
                  </a:lnTo>
                  <a:lnTo>
                    <a:pt x="30033" y="175045"/>
                  </a:lnTo>
                  <a:lnTo>
                    <a:pt x="62627" y="197021"/>
                  </a:lnTo>
                  <a:lnTo>
                    <a:pt x="102539" y="205079"/>
                  </a:lnTo>
                  <a:lnTo>
                    <a:pt x="142454" y="197021"/>
                  </a:lnTo>
                  <a:lnTo>
                    <a:pt x="175052" y="175045"/>
                  </a:lnTo>
                  <a:lnTo>
                    <a:pt x="197031" y="142452"/>
                  </a:lnTo>
                  <a:lnTo>
                    <a:pt x="205092" y="102539"/>
                  </a:lnTo>
                  <a:lnTo>
                    <a:pt x="197031" y="62627"/>
                  </a:lnTo>
                  <a:lnTo>
                    <a:pt x="175052" y="30033"/>
                  </a:lnTo>
                  <a:lnTo>
                    <a:pt x="142454" y="8058"/>
                  </a:lnTo>
                  <a:lnTo>
                    <a:pt x="1025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040494" y="2469591"/>
              <a:ext cx="257175" cy="270510"/>
            </a:xfrm>
            <a:custGeom>
              <a:avLst/>
              <a:gdLst/>
              <a:ahLst/>
              <a:cxnLst/>
              <a:rect l="l" t="t" r="r" b="b"/>
              <a:pathLst>
                <a:path w="257175" h="270510">
                  <a:moveTo>
                    <a:pt x="125361" y="0"/>
                  </a:moveTo>
                  <a:lnTo>
                    <a:pt x="39014" y="0"/>
                  </a:lnTo>
                  <a:lnTo>
                    <a:pt x="35797" y="25181"/>
                  </a:lnTo>
                  <a:lnTo>
                    <a:pt x="27898" y="48579"/>
                  </a:lnTo>
                  <a:lnTo>
                    <a:pt x="15804" y="69692"/>
                  </a:lnTo>
                  <a:lnTo>
                    <a:pt x="0" y="88023"/>
                  </a:lnTo>
                  <a:lnTo>
                    <a:pt x="44553" y="109514"/>
                  </a:lnTo>
                  <a:lnTo>
                    <a:pt x="79841" y="143419"/>
                  </a:lnTo>
                  <a:lnTo>
                    <a:pt x="103066" y="186952"/>
                  </a:lnTo>
                  <a:lnTo>
                    <a:pt x="111429" y="237324"/>
                  </a:lnTo>
                  <a:lnTo>
                    <a:pt x="111429" y="270116"/>
                  </a:lnTo>
                  <a:lnTo>
                    <a:pt x="168444" y="264499"/>
                  </a:lnTo>
                  <a:lnTo>
                    <a:pt x="210994" y="255089"/>
                  </a:lnTo>
                  <a:lnTo>
                    <a:pt x="238167" y="245959"/>
                  </a:lnTo>
                  <a:lnTo>
                    <a:pt x="249046" y="241185"/>
                  </a:lnTo>
                  <a:lnTo>
                    <a:pt x="255892" y="237705"/>
                  </a:lnTo>
                  <a:lnTo>
                    <a:pt x="256603" y="237705"/>
                  </a:lnTo>
                  <a:lnTo>
                    <a:pt x="256603" y="131292"/>
                  </a:lnTo>
                  <a:lnTo>
                    <a:pt x="246285" y="80233"/>
                  </a:lnTo>
                  <a:lnTo>
                    <a:pt x="218133" y="38495"/>
                  </a:lnTo>
                  <a:lnTo>
                    <a:pt x="176405" y="10332"/>
                  </a:lnTo>
                  <a:lnTo>
                    <a:pt x="125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209557" y="2366416"/>
              <a:ext cx="257175" cy="270510"/>
            </a:xfrm>
            <a:custGeom>
              <a:avLst/>
              <a:gdLst/>
              <a:ahLst/>
              <a:cxnLst/>
              <a:rect l="l" t="t" r="r" b="b"/>
              <a:pathLst>
                <a:path w="257175" h="270510">
                  <a:moveTo>
                    <a:pt x="125336" y="0"/>
                  </a:moveTo>
                  <a:lnTo>
                    <a:pt x="39001" y="0"/>
                  </a:lnTo>
                  <a:lnTo>
                    <a:pt x="35795" y="25181"/>
                  </a:lnTo>
                  <a:lnTo>
                    <a:pt x="27897" y="48579"/>
                  </a:lnTo>
                  <a:lnTo>
                    <a:pt x="15800" y="69692"/>
                  </a:lnTo>
                  <a:lnTo>
                    <a:pt x="0" y="88023"/>
                  </a:lnTo>
                  <a:lnTo>
                    <a:pt x="44558" y="109512"/>
                  </a:lnTo>
                  <a:lnTo>
                    <a:pt x="79846" y="143414"/>
                  </a:lnTo>
                  <a:lnTo>
                    <a:pt x="103068" y="186946"/>
                  </a:lnTo>
                  <a:lnTo>
                    <a:pt x="111429" y="237324"/>
                  </a:lnTo>
                  <a:lnTo>
                    <a:pt x="111429" y="270103"/>
                  </a:lnTo>
                  <a:lnTo>
                    <a:pt x="168433" y="264493"/>
                  </a:lnTo>
                  <a:lnTo>
                    <a:pt x="210985" y="255085"/>
                  </a:lnTo>
                  <a:lnTo>
                    <a:pt x="238163" y="245954"/>
                  </a:lnTo>
                  <a:lnTo>
                    <a:pt x="249047" y="241172"/>
                  </a:lnTo>
                  <a:lnTo>
                    <a:pt x="255892" y="237705"/>
                  </a:lnTo>
                  <a:lnTo>
                    <a:pt x="256616" y="237705"/>
                  </a:lnTo>
                  <a:lnTo>
                    <a:pt x="256616" y="131292"/>
                  </a:lnTo>
                  <a:lnTo>
                    <a:pt x="246285" y="80238"/>
                  </a:lnTo>
                  <a:lnTo>
                    <a:pt x="218127" y="38500"/>
                  </a:lnTo>
                  <a:lnTo>
                    <a:pt x="176393" y="10334"/>
                  </a:lnTo>
                  <a:lnTo>
                    <a:pt x="1253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597963" y="2469591"/>
              <a:ext cx="267335" cy="269875"/>
            </a:xfrm>
            <a:custGeom>
              <a:avLst/>
              <a:gdLst/>
              <a:ahLst/>
              <a:cxnLst/>
              <a:rect l="l" t="t" r="r" b="b"/>
              <a:pathLst>
                <a:path w="267334" h="269875">
                  <a:moveTo>
                    <a:pt x="221538" y="0"/>
                  </a:moveTo>
                  <a:lnTo>
                    <a:pt x="131292" y="0"/>
                  </a:lnTo>
                  <a:lnTo>
                    <a:pt x="80238" y="10334"/>
                  </a:lnTo>
                  <a:lnTo>
                    <a:pt x="38500" y="38500"/>
                  </a:lnTo>
                  <a:lnTo>
                    <a:pt x="10334" y="80238"/>
                  </a:lnTo>
                  <a:lnTo>
                    <a:pt x="0" y="131292"/>
                  </a:lnTo>
                  <a:lnTo>
                    <a:pt x="0" y="237718"/>
                  </a:lnTo>
                  <a:lnTo>
                    <a:pt x="48036" y="252970"/>
                  </a:lnTo>
                  <a:lnTo>
                    <a:pt x="86193" y="261118"/>
                  </a:lnTo>
                  <a:lnTo>
                    <a:pt x="155447" y="269468"/>
                  </a:lnTo>
                  <a:lnTo>
                    <a:pt x="155447" y="237324"/>
                  </a:lnTo>
                  <a:lnTo>
                    <a:pt x="163815" y="186959"/>
                  </a:lnTo>
                  <a:lnTo>
                    <a:pt x="187037" y="143427"/>
                  </a:lnTo>
                  <a:lnTo>
                    <a:pt x="222326" y="109516"/>
                  </a:lnTo>
                  <a:lnTo>
                    <a:pt x="266890" y="88011"/>
                  </a:lnTo>
                  <a:lnTo>
                    <a:pt x="251156" y="69777"/>
                  </a:lnTo>
                  <a:lnTo>
                    <a:pt x="239094" y="48782"/>
                  </a:lnTo>
                  <a:lnTo>
                    <a:pt x="231184" y="25522"/>
                  </a:lnTo>
                  <a:lnTo>
                    <a:pt x="227901" y="495"/>
                  </a:lnTo>
                  <a:lnTo>
                    <a:pt x="2215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777896" y="2575458"/>
              <a:ext cx="349885" cy="270510"/>
            </a:xfrm>
            <a:custGeom>
              <a:avLst/>
              <a:gdLst/>
              <a:ahLst/>
              <a:cxnLst/>
              <a:rect l="l" t="t" r="r" b="b"/>
              <a:pathLst>
                <a:path w="349884" h="270510">
                  <a:moveTo>
                    <a:pt x="218300" y="0"/>
                  </a:moveTo>
                  <a:lnTo>
                    <a:pt x="131292" y="0"/>
                  </a:lnTo>
                  <a:lnTo>
                    <a:pt x="80233" y="10336"/>
                  </a:lnTo>
                  <a:lnTo>
                    <a:pt x="38495" y="38503"/>
                  </a:lnTo>
                  <a:lnTo>
                    <a:pt x="10332" y="80238"/>
                  </a:lnTo>
                  <a:lnTo>
                    <a:pt x="0" y="131279"/>
                  </a:lnTo>
                  <a:lnTo>
                    <a:pt x="0" y="237705"/>
                  </a:lnTo>
                  <a:lnTo>
                    <a:pt x="57680" y="255267"/>
                  </a:lnTo>
                  <a:lnTo>
                    <a:pt x="104228" y="264148"/>
                  </a:lnTo>
                  <a:lnTo>
                    <a:pt x="147081" y="268984"/>
                  </a:lnTo>
                  <a:lnTo>
                    <a:pt x="186093" y="270446"/>
                  </a:lnTo>
                  <a:lnTo>
                    <a:pt x="250670" y="266120"/>
                  </a:lnTo>
                  <a:lnTo>
                    <a:pt x="298918" y="256473"/>
                  </a:lnTo>
                  <a:lnTo>
                    <a:pt x="329723" y="246497"/>
                  </a:lnTo>
                  <a:lnTo>
                    <a:pt x="341972" y="241185"/>
                  </a:lnTo>
                  <a:lnTo>
                    <a:pt x="348818" y="237705"/>
                  </a:lnTo>
                  <a:lnTo>
                    <a:pt x="349529" y="237705"/>
                  </a:lnTo>
                  <a:lnTo>
                    <a:pt x="349529" y="131279"/>
                  </a:lnTo>
                  <a:lnTo>
                    <a:pt x="339218" y="80233"/>
                  </a:lnTo>
                  <a:lnTo>
                    <a:pt x="311070" y="38498"/>
                  </a:lnTo>
                  <a:lnTo>
                    <a:pt x="269344" y="10334"/>
                  </a:lnTo>
                  <a:lnTo>
                    <a:pt x="218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499678" y="2157628"/>
              <a:ext cx="204990" cy="20506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427415" y="2369680"/>
              <a:ext cx="257175" cy="270510"/>
            </a:xfrm>
            <a:custGeom>
              <a:avLst/>
              <a:gdLst/>
              <a:ahLst/>
              <a:cxnLst/>
              <a:rect l="l" t="t" r="r" b="b"/>
              <a:pathLst>
                <a:path w="257175" h="270510">
                  <a:moveTo>
                    <a:pt x="217627" y="0"/>
                  </a:moveTo>
                  <a:lnTo>
                    <a:pt x="131279" y="0"/>
                  </a:lnTo>
                  <a:lnTo>
                    <a:pt x="80227" y="10341"/>
                  </a:lnTo>
                  <a:lnTo>
                    <a:pt x="38493" y="38511"/>
                  </a:lnTo>
                  <a:lnTo>
                    <a:pt x="10332" y="80251"/>
                  </a:lnTo>
                  <a:lnTo>
                    <a:pt x="0" y="131305"/>
                  </a:lnTo>
                  <a:lnTo>
                    <a:pt x="0" y="237718"/>
                  </a:lnTo>
                  <a:lnTo>
                    <a:pt x="736" y="237718"/>
                  </a:lnTo>
                  <a:lnTo>
                    <a:pt x="7581" y="241198"/>
                  </a:lnTo>
                  <a:lnTo>
                    <a:pt x="18463" y="245963"/>
                  </a:lnTo>
                  <a:lnTo>
                    <a:pt x="45639" y="255095"/>
                  </a:lnTo>
                  <a:lnTo>
                    <a:pt x="88190" y="264508"/>
                  </a:lnTo>
                  <a:lnTo>
                    <a:pt x="145199" y="270116"/>
                  </a:lnTo>
                  <a:lnTo>
                    <a:pt x="145199" y="237324"/>
                  </a:lnTo>
                  <a:lnTo>
                    <a:pt x="153558" y="186959"/>
                  </a:lnTo>
                  <a:lnTo>
                    <a:pt x="176776" y="143430"/>
                  </a:lnTo>
                  <a:lnTo>
                    <a:pt x="212059" y="109526"/>
                  </a:lnTo>
                  <a:lnTo>
                    <a:pt x="256616" y="88036"/>
                  </a:lnTo>
                  <a:lnTo>
                    <a:pt x="240822" y="69705"/>
                  </a:lnTo>
                  <a:lnTo>
                    <a:pt x="228730" y="48590"/>
                  </a:lnTo>
                  <a:lnTo>
                    <a:pt x="220833" y="25189"/>
                  </a:lnTo>
                  <a:lnTo>
                    <a:pt x="2176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661679" y="2077910"/>
              <a:ext cx="180047" cy="17396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054236" y="2077859"/>
              <a:ext cx="181736" cy="17122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41437" y="4567415"/>
              <a:ext cx="893444" cy="699135"/>
            </a:xfrm>
            <a:custGeom>
              <a:avLst/>
              <a:gdLst/>
              <a:ahLst/>
              <a:cxnLst/>
              <a:rect l="l" t="t" r="r" b="b"/>
              <a:pathLst>
                <a:path w="893445" h="699135">
                  <a:moveTo>
                    <a:pt x="422767" y="0"/>
                  </a:moveTo>
                  <a:lnTo>
                    <a:pt x="384675" y="7143"/>
                  </a:lnTo>
                  <a:lnTo>
                    <a:pt x="352498" y="28613"/>
                  </a:lnTo>
                  <a:lnTo>
                    <a:pt x="20088" y="360832"/>
                  </a:lnTo>
                  <a:lnTo>
                    <a:pt x="0" y="409352"/>
                  </a:lnTo>
                  <a:lnTo>
                    <a:pt x="5022" y="435177"/>
                  </a:lnTo>
                  <a:lnTo>
                    <a:pt x="20088" y="457873"/>
                  </a:lnTo>
                  <a:lnTo>
                    <a:pt x="240966" y="678561"/>
                  </a:lnTo>
                  <a:lnTo>
                    <a:pt x="263662" y="693634"/>
                  </a:lnTo>
                  <a:lnTo>
                    <a:pt x="289486" y="698658"/>
                  </a:lnTo>
                  <a:lnTo>
                    <a:pt x="315311" y="693634"/>
                  </a:lnTo>
                  <a:lnTo>
                    <a:pt x="670239" y="346341"/>
                  </a:lnTo>
                  <a:lnTo>
                    <a:pt x="691880" y="313321"/>
                  </a:lnTo>
                  <a:lnTo>
                    <a:pt x="851635" y="313321"/>
                  </a:lnTo>
                  <a:lnTo>
                    <a:pt x="861023" y="309310"/>
                  </a:lnTo>
                  <a:lnTo>
                    <a:pt x="879129" y="293109"/>
                  </a:lnTo>
                  <a:lnTo>
                    <a:pt x="888361" y="277545"/>
                  </a:lnTo>
                  <a:lnTo>
                    <a:pt x="890463" y="269474"/>
                  </a:lnTo>
                  <a:lnTo>
                    <a:pt x="782966" y="269474"/>
                  </a:lnTo>
                  <a:lnTo>
                    <a:pt x="729098" y="263060"/>
                  </a:lnTo>
                  <a:lnTo>
                    <a:pt x="659787" y="240855"/>
                  </a:lnTo>
                  <a:lnTo>
                    <a:pt x="637890" y="230975"/>
                  </a:lnTo>
                  <a:lnTo>
                    <a:pt x="617013" y="220148"/>
                  </a:lnTo>
                  <a:lnTo>
                    <a:pt x="609502" y="215680"/>
                  </a:lnTo>
                  <a:lnTo>
                    <a:pt x="537048" y="215680"/>
                  </a:lnTo>
                  <a:lnTo>
                    <a:pt x="515670" y="211516"/>
                  </a:lnTo>
                  <a:lnTo>
                    <a:pt x="496871" y="199021"/>
                  </a:lnTo>
                  <a:lnTo>
                    <a:pt x="484494" y="180333"/>
                  </a:lnTo>
                  <a:lnTo>
                    <a:pt x="480388" y="159011"/>
                  </a:lnTo>
                  <a:lnTo>
                    <a:pt x="484571" y="137655"/>
                  </a:lnTo>
                  <a:lnTo>
                    <a:pt x="497062" y="118859"/>
                  </a:lnTo>
                  <a:lnTo>
                    <a:pt x="515860" y="106379"/>
                  </a:lnTo>
                  <a:lnTo>
                    <a:pt x="537238" y="102219"/>
                  </a:lnTo>
                  <a:lnTo>
                    <a:pt x="754328" y="102219"/>
                  </a:lnTo>
                  <a:lnTo>
                    <a:pt x="723807" y="88036"/>
                  </a:lnTo>
                  <a:lnTo>
                    <a:pt x="716790" y="85221"/>
                  </a:lnTo>
                  <a:lnTo>
                    <a:pt x="709791" y="82521"/>
                  </a:lnTo>
                  <a:lnTo>
                    <a:pt x="695918" y="77406"/>
                  </a:lnTo>
                  <a:lnTo>
                    <a:pt x="695918" y="76847"/>
                  </a:lnTo>
                  <a:lnTo>
                    <a:pt x="689835" y="48162"/>
                  </a:lnTo>
                  <a:lnTo>
                    <a:pt x="673928" y="24725"/>
                  </a:lnTo>
                  <a:lnTo>
                    <a:pt x="650488" y="8819"/>
                  </a:lnTo>
                  <a:lnTo>
                    <a:pt x="621801" y="2730"/>
                  </a:lnTo>
                  <a:lnTo>
                    <a:pt x="422767" y="0"/>
                  </a:lnTo>
                  <a:close/>
                </a:path>
                <a:path w="893445" h="699135">
                  <a:moveTo>
                    <a:pt x="851635" y="313321"/>
                  </a:moveTo>
                  <a:lnTo>
                    <a:pt x="691880" y="313321"/>
                  </a:lnTo>
                  <a:lnTo>
                    <a:pt x="716703" y="319502"/>
                  </a:lnTo>
                  <a:lnTo>
                    <a:pt x="740908" y="323959"/>
                  </a:lnTo>
                  <a:lnTo>
                    <a:pt x="764217" y="326628"/>
                  </a:lnTo>
                  <a:lnTo>
                    <a:pt x="786355" y="327444"/>
                  </a:lnTo>
                  <a:lnTo>
                    <a:pt x="831085" y="322103"/>
                  </a:lnTo>
                  <a:lnTo>
                    <a:pt x="851635" y="313321"/>
                  </a:lnTo>
                  <a:close/>
                </a:path>
                <a:path w="893445" h="699135">
                  <a:moveTo>
                    <a:pt x="815526" y="139407"/>
                  </a:moveTo>
                  <a:lnTo>
                    <a:pt x="696655" y="139407"/>
                  </a:lnTo>
                  <a:lnTo>
                    <a:pt x="698306" y="140144"/>
                  </a:lnTo>
                  <a:lnTo>
                    <a:pt x="699766" y="140703"/>
                  </a:lnTo>
                  <a:lnTo>
                    <a:pt x="701417" y="141427"/>
                  </a:lnTo>
                  <a:lnTo>
                    <a:pt x="762141" y="172753"/>
                  </a:lnTo>
                  <a:lnTo>
                    <a:pt x="809101" y="209308"/>
                  </a:lnTo>
                  <a:lnTo>
                    <a:pt x="832105" y="240145"/>
                  </a:lnTo>
                  <a:lnTo>
                    <a:pt x="834996" y="249586"/>
                  </a:lnTo>
                  <a:lnTo>
                    <a:pt x="834602" y="255155"/>
                  </a:lnTo>
                  <a:lnTo>
                    <a:pt x="818948" y="265154"/>
                  </a:lnTo>
                  <a:lnTo>
                    <a:pt x="782966" y="269474"/>
                  </a:lnTo>
                  <a:lnTo>
                    <a:pt x="890463" y="269474"/>
                  </a:lnTo>
                  <a:lnTo>
                    <a:pt x="892895" y="260133"/>
                  </a:lnTo>
                  <a:lnTo>
                    <a:pt x="891636" y="235908"/>
                  </a:lnTo>
                  <a:lnTo>
                    <a:pt x="879612" y="205626"/>
                  </a:lnTo>
                  <a:lnTo>
                    <a:pt x="851849" y="170040"/>
                  </a:lnTo>
                  <a:lnTo>
                    <a:pt x="850198" y="168389"/>
                  </a:lnTo>
                  <a:lnTo>
                    <a:pt x="824590" y="145802"/>
                  </a:lnTo>
                  <a:lnTo>
                    <a:pt x="815526" y="139407"/>
                  </a:lnTo>
                  <a:close/>
                </a:path>
                <a:path w="893445" h="699135">
                  <a:moveTo>
                    <a:pt x="754328" y="102219"/>
                  </a:moveTo>
                  <a:lnTo>
                    <a:pt x="537238" y="102219"/>
                  </a:lnTo>
                  <a:lnTo>
                    <a:pt x="558616" y="106379"/>
                  </a:lnTo>
                  <a:lnTo>
                    <a:pt x="577415" y="118859"/>
                  </a:lnTo>
                  <a:lnTo>
                    <a:pt x="585842" y="129601"/>
                  </a:lnTo>
                  <a:lnTo>
                    <a:pt x="591310" y="141633"/>
                  </a:lnTo>
                  <a:lnTo>
                    <a:pt x="593818" y="154385"/>
                  </a:lnTo>
                  <a:lnTo>
                    <a:pt x="593366" y="167284"/>
                  </a:lnTo>
                  <a:lnTo>
                    <a:pt x="610494" y="178614"/>
                  </a:lnTo>
                  <a:lnTo>
                    <a:pt x="648605" y="199408"/>
                  </a:lnTo>
                  <a:lnTo>
                    <a:pt x="683717" y="214328"/>
                  </a:lnTo>
                  <a:lnTo>
                    <a:pt x="697747" y="219392"/>
                  </a:lnTo>
                  <a:lnTo>
                    <a:pt x="696655" y="139407"/>
                  </a:lnTo>
                  <a:lnTo>
                    <a:pt x="815526" y="139407"/>
                  </a:lnTo>
                  <a:lnTo>
                    <a:pt x="794494" y="124569"/>
                  </a:lnTo>
                  <a:lnTo>
                    <a:pt x="760653" y="105158"/>
                  </a:lnTo>
                  <a:lnTo>
                    <a:pt x="754328" y="102219"/>
                  </a:lnTo>
                  <a:close/>
                </a:path>
                <a:path w="893445" h="699135">
                  <a:moveTo>
                    <a:pt x="579612" y="196278"/>
                  </a:moveTo>
                  <a:lnTo>
                    <a:pt x="578875" y="197192"/>
                  </a:lnTo>
                  <a:lnTo>
                    <a:pt x="577961" y="198107"/>
                  </a:lnTo>
                  <a:lnTo>
                    <a:pt x="577224" y="199021"/>
                  </a:lnTo>
                  <a:lnTo>
                    <a:pt x="558425" y="211516"/>
                  </a:lnTo>
                  <a:lnTo>
                    <a:pt x="537048" y="215680"/>
                  </a:lnTo>
                  <a:lnTo>
                    <a:pt x="609502" y="215680"/>
                  </a:lnTo>
                  <a:lnTo>
                    <a:pt x="597479" y="208530"/>
                  </a:lnTo>
                  <a:lnTo>
                    <a:pt x="579612" y="1962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757149" y="4611941"/>
              <a:ext cx="762000" cy="609600"/>
            </a:xfrm>
            <a:custGeom>
              <a:avLst/>
              <a:gdLst/>
              <a:ahLst/>
              <a:cxnLst/>
              <a:rect l="l" t="t" r="r" b="b"/>
              <a:pathLst>
                <a:path w="762000" h="609600">
                  <a:moveTo>
                    <a:pt x="482600" y="546099"/>
                  </a:moveTo>
                  <a:lnTo>
                    <a:pt x="279400" y="546099"/>
                  </a:lnTo>
                  <a:lnTo>
                    <a:pt x="279400" y="609599"/>
                  </a:lnTo>
                  <a:lnTo>
                    <a:pt x="482600" y="609599"/>
                  </a:lnTo>
                  <a:lnTo>
                    <a:pt x="482600" y="546099"/>
                  </a:lnTo>
                  <a:close/>
                </a:path>
                <a:path w="762000" h="609600">
                  <a:moveTo>
                    <a:pt x="419100" y="507999"/>
                  </a:moveTo>
                  <a:lnTo>
                    <a:pt x="342900" y="507999"/>
                  </a:lnTo>
                  <a:lnTo>
                    <a:pt x="342900" y="546099"/>
                  </a:lnTo>
                  <a:lnTo>
                    <a:pt x="419100" y="546099"/>
                  </a:lnTo>
                  <a:lnTo>
                    <a:pt x="419100" y="507999"/>
                  </a:lnTo>
                  <a:close/>
                </a:path>
                <a:path w="762000" h="609600">
                  <a:moveTo>
                    <a:pt x="756323" y="0"/>
                  </a:moveTo>
                  <a:lnTo>
                    <a:pt x="5676" y="0"/>
                  </a:lnTo>
                  <a:lnTo>
                    <a:pt x="0" y="5676"/>
                  </a:lnTo>
                  <a:lnTo>
                    <a:pt x="0" y="502310"/>
                  </a:lnTo>
                  <a:lnTo>
                    <a:pt x="5676" y="507999"/>
                  </a:lnTo>
                  <a:lnTo>
                    <a:pt x="756323" y="507999"/>
                  </a:lnTo>
                  <a:lnTo>
                    <a:pt x="762000" y="502310"/>
                  </a:lnTo>
                  <a:lnTo>
                    <a:pt x="762000" y="444499"/>
                  </a:lnTo>
                  <a:lnTo>
                    <a:pt x="63500" y="444499"/>
                  </a:lnTo>
                  <a:lnTo>
                    <a:pt x="63500" y="393699"/>
                  </a:lnTo>
                  <a:lnTo>
                    <a:pt x="762000" y="393699"/>
                  </a:lnTo>
                  <a:lnTo>
                    <a:pt x="762000" y="355599"/>
                  </a:lnTo>
                  <a:lnTo>
                    <a:pt x="242824" y="355599"/>
                  </a:lnTo>
                  <a:lnTo>
                    <a:pt x="248183" y="350532"/>
                  </a:lnTo>
                  <a:lnTo>
                    <a:pt x="253022" y="346989"/>
                  </a:lnTo>
                  <a:lnTo>
                    <a:pt x="258064" y="344233"/>
                  </a:lnTo>
                  <a:lnTo>
                    <a:pt x="317563" y="309689"/>
                  </a:lnTo>
                  <a:lnTo>
                    <a:pt x="319671" y="308546"/>
                  </a:lnTo>
                  <a:lnTo>
                    <a:pt x="339598" y="299059"/>
                  </a:lnTo>
                  <a:lnTo>
                    <a:pt x="342912" y="295833"/>
                  </a:lnTo>
                  <a:lnTo>
                    <a:pt x="342912" y="278980"/>
                  </a:lnTo>
                  <a:lnTo>
                    <a:pt x="331694" y="271024"/>
                  </a:lnTo>
                  <a:lnTo>
                    <a:pt x="318330" y="259329"/>
                  </a:lnTo>
                  <a:lnTo>
                    <a:pt x="305677" y="244321"/>
                  </a:lnTo>
                  <a:lnTo>
                    <a:pt x="296595" y="226428"/>
                  </a:lnTo>
                  <a:lnTo>
                    <a:pt x="290903" y="221996"/>
                  </a:lnTo>
                  <a:lnTo>
                    <a:pt x="285326" y="216193"/>
                  </a:lnTo>
                  <a:lnTo>
                    <a:pt x="281084" y="209031"/>
                  </a:lnTo>
                  <a:lnTo>
                    <a:pt x="279400" y="200520"/>
                  </a:lnTo>
                  <a:lnTo>
                    <a:pt x="279400" y="166763"/>
                  </a:lnTo>
                  <a:lnTo>
                    <a:pt x="281470" y="161632"/>
                  </a:lnTo>
                  <a:lnTo>
                    <a:pt x="288518" y="153187"/>
                  </a:lnTo>
                  <a:lnTo>
                    <a:pt x="292100" y="147358"/>
                  </a:lnTo>
                  <a:lnTo>
                    <a:pt x="297270" y="100041"/>
                  </a:lnTo>
                  <a:lnTo>
                    <a:pt x="344837" y="47629"/>
                  </a:lnTo>
                  <a:lnTo>
                    <a:pt x="393700" y="38099"/>
                  </a:lnTo>
                  <a:lnTo>
                    <a:pt x="762000" y="38099"/>
                  </a:lnTo>
                  <a:lnTo>
                    <a:pt x="762000" y="5676"/>
                  </a:lnTo>
                  <a:lnTo>
                    <a:pt x="756323" y="0"/>
                  </a:lnTo>
                  <a:close/>
                </a:path>
                <a:path w="762000" h="609600">
                  <a:moveTo>
                    <a:pt x="177800" y="393699"/>
                  </a:moveTo>
                  <a:lnTo>
                    <a:pt x="152400" y="393699"/>
                  </a:lnTo>
                  <a:lnTo>
                    <a:pt x="152400" y="444499"/>
                  </a:lnTo>
                  <a:lnTo>
                    <a:pt x="177800" y="444499"/>
                  </a:lnTo>
                  <a:lnTo>
                    <a:pt x="177800" y="393699"/>
                  </a:lnTo>
                  <a:close/>
                </a:path>
                <a:path w="762000" h="609600">
                  <a:moveTo>
                    <a:pt x="762000" y="393699"/>
                  </a:moveTo>
                  <a:lnTo>
                    <a:pt x="698500" y="393699"/>
                  </a:lnTo>
                  <a:lnTo>
                    <a:pt x="698500" y="444499"/>
                  </a:lnTo>
                  <a:lnTo>
                    <a:pt x="762000" y="444499"/>
                  </a:lnTo>
                  <a:lnTo>
                    <a:pt x="762000" y="393699"/>
                  </a:lnTo>
                  <a:close/>
                </a:path>
                <a:path w="762000" h="609600">
                  <a:moveTo>
                    <a:pt x="762000" y="38099"/>
                  </a:moveTo>
                  <a:lnTo>
                    <a:pt x="393700" y="38099"/>
                  </a:lnTo>
                  <a:lnTo>
                    <a:pt x="442602" y="47634"/>
                  </a:lnTo>
                  <a:lnTo>
                    <a:pt x="473651" y="70891"/>
                  </a:lnTo>
                  <a:lnTo>
                    <a:pt x="490131" y="99897"/>
                  </a:lnTo>
                  <a:lnTo>
                    <a:pt x="495300" y="126657"/>
                  </a:lnTo>
                  <a:lnTo>
                    <a:pt x="495300" y="147358"/>
                  </a:lnTo>
                  <a:lnTo>
                    <a:pt x="498881" y="153200"/>
                  </a:lnTo>
                  <a:lnTo>
                    <a:pt x="505942" y="161632"/>
                  </a:lnTo>
                  <a:lnTo>
                    <a:pt x="508000" y="166763"/>
                  </a:lnTo>
                  <a:lnTo>
                    <a:pt x="508000" y="200520"/>
                  </a:lnTo>
                  <a:lnTo>
                    <a:pt x="506053" y="210216"/>
                  </a:lnTo>
                  <a:lnTo>
                    <a:pt x="500854" y="218606"/>
                  </a:lnTo>
                  <a:lnTo>
                    <a:pt x="493367" y="225475"/>
                  </a:lnTo>
                  <a:lnTo>
                    <a:pt x="484555" y="230606"/>
                  </a:lnTo>
                  <a:lnTo>
                    <a:pt x="479790" y="241219"/>
                  </a:lnTo>
                  <a:lnTo>
                    <a:pt x="458901" y="274281"/>
                  </a:lnTo>
                  <a:lnTo>
                    <a:pt x="444487" y="284378"/>
                  </a:lnTo>
                  <a:lnTo>
                    <a:pt x="444487" y="300913"/>
                  </a:lnTo>
                  <a:lnTo>
                    <a:pt x="445960" y="301294"/>
                  </a:lnTo>
                  <a:lnTo>
                    <a:pt x="447763" y="301701"/>
                  </a:lnTo>
                  <a:lnTo>
                    <a:pt x="449160" y="301967"/>
                  </a:lnTo>
                  <a:lnTo>
                    <a:pt x="458431" y="303910"/>
                  </a:lnTo>
                  <a:lnTo>
                    <a:pt x="462864" y="306133"/>
                  </a:lnTo>
                  <a:lnTo>
                    <a:pt x="464083" y="306844"/>
                  </a:lnTo>
                  <a:lnTo>
                    <a:pt x="522782" y="344792"/>
                  </a:lnTo>
                  <a:lnTo>
                    <a:pt x="527799" y="347383"/>
                  </a:lnTo>
                  <a:lnTo>
                    <a:pt x="532587" y="350697"/>
                  </a:lnTo>
                  <a:lnTo>
                    <a:pt x="538149" y="355599"/>
                  </a:lnTo>
                  <a:lnTo>
                    <a:pt x="762000" y="355599"/>
                  </a:lnTo>
                  <a:lnTo>
                    <a:pt x="762000" y="126999"/>
                  </a:lnTo>
                  <a:lnTo>
                    <a:pt x="622300" y="126999"/>
                  </a:lnTo>
                  <a:lnTo>
                    <a:pt x="622300" y="50799"/>
                  </a:lnTo>
                  <a:lnTo>
                    <a:pt x="762000" y="50799"/>
                  </a:lnTo>
                  <a:lnTo>
                    <a:pt x="762000" y="38099"/>
                  </a:lnTo>
                  <a:close/>
                </a:path>
                <a:path w="762000" h="609600">
                  <a:moveTo>
                    <a:pt x="762000" y="50799"/>
                  </a:moveTo>
                  <a:lnTo>
                    <a:pt x="698500" y="50799"/>
                  </a:lnTo>
                  <a:lnTo>
                    <a:pt x="698500" y="126999"/>
                  </a:lnTo>
                  <a:lnTo>
                    <a:pt x="762000" y="126999"/>
                  </a:lnTo>
                  <a:lnTo>
                    <a:pt x="762000" y="50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 txBox="1"/>
            <p:nvPr/>
          </p:nvSpPr>
          <p:spPr>
            <a:xfrm>
              <a:off x="5970740" y="5379452"/>
              <a:ext cx="2449195" cy="2692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600" spc="0" dirty="0">
                  <a:solidFill>
                    <a:srgbClr val="FFFFFF"/>
                  </a:solidFill>
                  <a:latin typeface="Calibri"/>
                  <a:cs typeface="Calibri"/>
                </a:rPr>
                <a:t>Возможность</a:t>
              </a:r>
              <a:r>
                <a:rPr sz="1600" spc="3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600" spc="0" dirty="0">
                  <a:solidFill>
                    <a:srgbClr val="FFFFFF"/>
                  </a:solidFill>
                  <a:latin typeface="Calibri"/>
                  <a:cs typeface="Calibri"/>
                </a:rPr>
                <a:t>подключения</a:t>
              </a:r>
              <a:endParaRPr sz="1600" dirty="0">
                <a:latin typeface="Calibri"/>
                <a:cs typeface="Calibri"/>
              </a:endParaRPr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6711746" y="5463750"/>
              <a:ext cx="849629" cy="1007110"/>
            </a:xfrm>
            <a:prstGeom prst="rect">
              <a:avLst/>
            </a:prstGeom>
          </p:spPr>
          <p:txBody>
            <a:bodyPr vert="horz" wrap="square" lIns="0" tIns="95885" rIns="0" bIns="0" rtlCol="0">
              <a:spAutoFit/>
            </a:bodyPr>
            <a:lstStyle/>
            <a:p>
              <a:pPr marL="117475" algn="ctr">
                <a:lnSpc>
                  <a:spcPct val="100000"/>
                </a:lnSpc>
                <a:spcBef>
                  <a:spcPts val="755"/>
                </a:spcBef>
              </a:pPr>
              <a:r>
                <a:rPr sz="1600" spc="15" dirty="0">
                  <a:solidFill>
                    <a:srgbClr val="FFFFFF"/>
                  </a:solidFill>
                  <a:latin typeface="Calibri"/>
                  <a:cs typeface="Calibri"/>
                </a:rPr>
                <a:t>услуги</a:t>
              </a:r>
              <a:endParaRPr sz="1600" dirty="0">
                <a:latin typeface="Calibri"/>
                <a:cs typeface="Calibri"/>
              </a:endParaRPr>
            </a:p>
            <a:p>
              <a:pPr algn="ctr">
                <a:lnSpc>
                  <a:spcPct val="100000"/>
                </a:lnSpc>
                <a:spcBef>
                  <a:spcPts val="1310"/>
                </a:spcBef>
              </a:pPr>
              <a:r>
                <a:rPr sz="3200" b="1" spc="105" dirty="0">
                  <a:solidFill>
                    <a:srgbClr val="FFFFFF"/>
                  </a:solidFill>
                  <a:latin typeface="Calibri"/>
                  <a:cs typeface="Calibri"/>
                </a:rPr>
                <a:t>IPTV</a:t>
              </a:r>
              <a:endParaRPr sz="3200" dirty="0">
                <a:latin typeface="Calibri"/>
                <a:cs typeface="Calibri"/>
              </a:endParaRPr>
            </a:p>
          </p:txBody>
        </p:sp>
        <p:sp>
          <p:nvSpPr>
            <p:cNvPr id="32" name="object 32"/>
            <p:cNvSpPr txBox="1"/>
            <p:nvPr/>
          </p:nvSpPr>
          <p:spPr>
            <a:xfrm>
              <a:off x="1104704" y="2986772"/>
              <a:ext cx="1506854" cy="9861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algn="ctr">
                <a:lnSpc>
                  <a:spcPct val="100000"/>
                </a:lnSpc>
                <a:spcBef>
                  <a:spcPts val="100"/>
                </a:spcBef>
              </a:pPr>
              <a:r>
                <a:rPr sz="1600" spc="15" dirty="0">
                  <a:solidFill>
                    <a:srgbClr val="FFFFFF"/>
                  </a:solidFill>
                  <a:latin typeface="Calibri"/>
                  <a:cs typeface="Calibri"/>
                </a:rPr>
                <a:t>Радиус</a:t>
              </a:r>
              <a:r>
                <a:rPr sz="1600" spc="5" dirty="0">
                  <a:solidFill>
                    <a:srgbClr val="FFFFFF"/>
                  </a:solidFill>
                  <a:latin typeface="Calibri"/>
                  <a:cs typeface="Calibri"/>
                </a:rPr>
                <a:t> действия </a:t>
              </a:r>
              <a:r>
                <a:rPr sz="1600" spc="0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600" spc="5" dirty="0">
                  <a:solidFill>
                    <a:srgbClr val="FFFFFF"/>
                  </a:solidFill>
                  <a:latin typeface="Calibri"/>
                  <a:cs typeface="Calibri"/>
                </a:rPr>
                <a:t>антенны</a:t>
              </a:r>
              <a:r>
                <a:rPr sz="1600" spc="30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600" spc="35" dirty="0">
                  <a:solidFill>
                    <a:srgbClr val="FFFFFF"/>
                  </a:solidFill>
                  <a:latin typeface="Calibri"/>
                  <a:cs typeface="Calibri"/>
                </a:rPr>
                <a:t>Wi-Fi</a:t>
              </a:r>
              <a:endParaRPr sz="1600" dirty="0">
                <a:latin typeface="Calibri"/>
                <a:cs typeface="Calibri"/>
              </a:endParaRPr>
            </a:p>
            <a:p>
              <a:pPr marL="635" algn="ctr">
                <a:lnSpc>
                  <a:spcPts val="3725"/>
                </a:lnSpc>
              </a:pPr>
              <a:r>
                <a:rPr sz="3200" b="1" spc="-25" dirty="0">
                  <a:solidFill>
                    <a:srgbClr val="FFFFFF"/>
                  </a:solidFill>
                  <a:latin typeface="Calibri"/>
                  <a:cs typeface="Calibri"/>
                </a:rPr>
                <a:t>до</a:t>
              </a:r>
              <a:r>
                <a:rPr sz="3200" b="1" spc="-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200" b="1" spc="0" dirty="0">
                  <a:solidFill>
                    <a:srgbClr val="FFFFFF"/>
                  </a:solidFill>
                  <a:latin typeface="Calibri"/>
                  <a:cs typeface="Calibri"/>
                </a:rPr>
                <a:t>5км</a:t>
              </a:r>
              <a:endParaRPr sz="3200" dirty="0">
                <a:latin typeface="Calibri"/>
                <a:cs typeface="Calibri"/>
              </a:endParaRPr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4550066" y="2872226"/>
              <a:ext cx="1704974" cy="1101089"/>
            </a:xfrm>
            <a:prstGeom prst="rect">
              <a:avLst/>
            </a:prstGeom>
          </p:spPr>
          <p:txBody>
            <a:bodyPr vert="horz" wrap="square" lIns="0" tIns="127000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000"/>
                </a:spcBef>
              </a:pPr>
              <a:r>
                <a:rPr sz="1600" spc="15" dirty="0">
                  <a:solidFill>
                    <a:srgbClr val="FFFFFF"/>
                  </a:solidFill>
                  <a:latin typeface="Calibri"/>
                  <a:cs typeface="Calibri"/>
                </a:rPr>
                <a:t>Скорость</a:t>
              </a:r>
              <a:r>
                <a:rPr sz="1600" spc="50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1600" spc="-10" dirty="0">
                  <a:solidFill>
                    <a:srgbClr val="FFFFFF"/>
                  </a:solidFill>
                  <a:latin typeface="Calibri"/>
                  <a:cs typeface="Calibri"/>
                </a:rPr>
                <a:t>до</a:t>
              </a:r>
              <a:endParaRPr sz="1600">
                <a:latin typeface="Calibri"/>
                <a:cs typeface="Calibri"/>
              </a:endParaRPr>
            </a:p>
            <a:p>
              <a:pPr>
                <a:lnSpc>
                  <a:spcPct val="100000"/>
                </a:lnSpc>
                <a:spcBef>
                  <a:spcPts val="20"/>
                </a:spcBef>
              </a:pPr>
              <a:endParaRPr sz="1550">
                <a:latin typeface="Times New Roman"/>
                <a:cs typeface="Times New Roman"/>
              </a:endParaRPr>
            </a:p>
            <a:p>
              <a:pPr algn="ctr">
                <a:lnSpc>
                  <a:spcPct val="100000"/>
                </a:lnSpc>
              </a:pPr>
              <a:r>
                <a:rPr sz="3200" b="1" spc="185" dirty="0">
                  <a:solidFill>
                    <a:srgbClr val="FFFFFF"/>
                  </a:solidFill>
                  <a:latin typeface="Calibri"/>
                  <a:cs typeface="Calibri"/>
                </a:rPr>
                <a:t>100</a:t>
              </a:r>
              <a:r>
                <a:rPr sz="3200" b="1" spc="10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200" b="1" spc="-65" dirty="0">
                  <a:solidFill>
                    <a:srgbClr val="FFFFFF"/>
                  </a:solidFill>
                  <a:latin typeface="Calibri"/>
                  <a:cs typeface="Calibri"/>
                </a:rPr>
                <a:t>Мб/с</a:t>
              </a:r>
              <a:endParaRPr sz="3200">
                <a:latin typeface="Calibri"/>
                <a:cs typeface="Calibri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2645817" y="5714771"/>
              <a:ext cx="1884679" cy="72580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algn="ctr">
                <a:lnSpc>
                  <a:spcPts val="1795"/>
                </a:lnSpc>
                <a:spcBef>
                  <a:spcPts val="100"/>
                </a:spcBef>
              </a:pPr>
              <a:r>
                <a:rPr sz="1600" spc="-10" dirty="0">
                  <a:solidFill>
                    <a:srgbClr val="FFFFFF"/>
                  </a:solidFill>
                  <a:latin typeface="Calibri"/>
                  <a:cs typeface="Calibri"/>
                </a:rPr>
                <a:t>до</a:t>
              </a:r>
              <a:endParaRPr sz="1600">
                <a:latin typeface="Calibri"/>
                <a:cs typeface="Calibri"/>
              </a:endParaRPr>
            </a:p>
            <a:p>
              <a:pPr algn="ctr">
                <a:lnSpc>
                  <a:spcPts val="3715"/>
                </a:lnSpc>
              </a:pPr>
              <a:r>
                <a:rPr sz="3200" b="1" spc="185" dirty="0">
                  <a:solidFill>
                    <a:srgbClr val="FFFFFF"/>
                  </a:solidFill>
                  <a:latin typeface="Calibri"/>
                  <a:cs typeface="Calibri"/>
                </a:rPr>
                <a:t>5 000</a:t>
              </a:r>
              <a:r>
                <a:rPr sz="3200" b="1" spc="-9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200" b="1" spc="-10" dirty="0">
                  <a:solidFill>
                    <a:srgbClr val="FFFFFF"/>
                  </a:solidFill>
                  <a:latin typeface="Calibri"/>
                  <a:cs typeface="Calibri"/>
                </a:rPr>
                <a:t>руб.</a:t>
              </a:r>
              <a:endParaRPr sz="3200">
                <a:latin typeface="Calibri"/>
                <a:cs typeface="Calibri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8231239" y="3695598"/>
              <a:ext cx="1431290" cy="39115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b="1" spc="0" dirty="0">
                  <a:solidFill>
                    <a:srgbClr val="FFFFFF"/>
                  </a:solidFill>
                  <a:latin typeface="Calibri"/>
                  <a:cs typeface="Calibri"/>
                </a:rPr>
                <a:t>абонентов</a:t>
              </a:r>
              <a:endParaRPr sz="2400">
                <a:latin typeface="Calibri"/>
                <a:cs typeface="Calibri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10250094" y="7158107"/>
              <a:ext cx="94614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spc="-10" dirty="0">
                  <a:solidFill>
                    <a:srgbClr val="231F20"/>
                  </a:solidFill>
                  <a:latin typeface="Century Gothic"/>
                  <a:cs typeface="Century Gothic"/>
                </a:rPr>
                <a:t>6</a:t>
              </a:r>
              <a:endParaRPr sz="1000" dirty="0">
                <a:latin typeface="Century Gothic"/>
                <a:cs typeface="Century Gothic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303" y="504075"/>
            <a:ext cx="998974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spcBef>
                <a:spcPts val="100"/>
              </a:spcBef>
            </a:pPr>
            <a:r>
              <a:rPr sz="3000" kern="1200" spc="-100" dirty="0">
                <a:solidFill>
                  <a:srgbClr val="007C99"/>
                </a:solidFill>
              </a:rPr>
              <a:t>Мероприятия по обеспечению населения доступом к сети Интернет</a:t>
            </a:r>
          </a:p>
        </p:txBody>
      </p:sp>
      <p:sp>
        <p:nvSpPr>
          <p:cNvPr id="3" name="object 3"/>
          <p:cNvSpPr/>
          <p:nvPr/>
        </p:nvSpPr>
        <p:spPr>
          <a:xfrm>
            <a:off x="366280" y="257416"/>
            <a:ext cx="9970770" cy="144145"/>
          </a:xfrm>
          <a:custGeom>
            <a:avLst/>
            <a:gdLst/>
            <a:ahLst/>
            <a:cxnLst/>
            <a:rect l="l" t="t" r="r" b="b"/>
            <a:pathLst>
              <a:path w="9970770" h="144145">
                <a:moveTo>
                  <a:pt x="0" y="144005"/>
                </a:moveTo>
                <a:lnTo>
                  <a:pt x="9970236" y="144005"/>
                </a:lnTo>
                <a:lnTo>
                  <a:pt x="9970236" y="0"/>
                </a:lnTo>
                <a:lnTo>
                  <a:pt x="0" y="0"/>
                </a:lnTo>
                <a:lnTo>
                  <a:pt x="0" y="144005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3892" y="1098041"/>
            <a:ext cx="3089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10" dirty="0">
                <a:solidFill>
                  <a:srgbClr val="231F20"/>
                </a:solidFill>
                <a:latin typeface="Calibri"/>
                <a:cs typeface="Calibri"/>
              </a:rPr>
              <a:t>Развитие </a:t>
            </a:r>
            <a:r>
              <a:rPr sz="1800" b="1" dirty="0">
                <a:solidFill>
                  <a:srgbClr val="231F20"/>
                </a:solidFill>
                <a:latin typeface="Calibri"/>
                <a:cs typeface="Calibri"/>
              </a:rPr>
              <a:t>беспроводного</a:t>
            </a:r>
            <a:r>
              <a:rPr sz="1800" b="1" spc="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31F20"/>
                </a:solidFill>
                <a:latin typeface="Calibri"/>
                <a:cs typeface="Calibri"/>
              </a:rPr>
              <a:t>ШПД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12001" y="1540750"/>
            <a:ext cx="382777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35" dirty="0">
                <a:solidFill>
                  <a:srgbClr val="231F20"/>
                </a:solidFill>
                <a:latin typeface="Calibri"/>
                <a:cs typeface="Calibri"/>
              </a:rPr>
              <a:t>В </a:t>
            </a:r>
            <a:r>
              <a:rPr sz="1400" b="1" spc="75" dirty="0">
                <a:solidFill>
                  <a:srgbClr val="231F20"/>
                </a:solidFill>
                <a:latin typeface="Calibri"/>
                <a:cs typeface="Calibri"/>
              </a:rPr>
              <a:t>2018 </a:t>
            </a:r>
            <a:r>
              <a:rPr sz="1400" b="1" spc="15" dirty="0">
                <a:solidFill>
                  <a:srgbClr val="231F20"/>
                </a:solidFill>
                <a:latin typeface="Calibri"/>
                <a:cs typeface="Calibri"/>
              </a:rPr>
              <a:t>ГОДУ </a:t>
            </a:r>
            <a:r>
              <a:rPr sz="1400" b="1" spc="25" dirty="0">
                <a:solidFill>
                  <a:srgbClr val="231F20"/>
                </a:solidFill>
                <a:latin typeface="Calibri"/>
                <a:cs typeface="Calibri"/>
              </a:rPr>
              <a:t>ПЛАНИРУЕТСЯ </a:t>
            </a:r>
            <a:r>
              <a:rPr sz="1400" b="1" spc="35" dirty="0">
                <a:solidFill>
                  <a:srgbClr val="231F20"/>
                </a:solidFill>
                <a:latin typeface="Calibri"/>
                <a:cs typeface="Calibri"/>
              </a:rPr>
              <a:t>РАЗВИТИЕ </a:t>
            </a:r>
            <a:r>
              <a:rPr sz="1400" b="1" dirty="0">
                <a:solidFill>
                  <a:srgbClr val="231F20"/>
                </a:solidFill>
                <a:latin typeface="Calibri"/>
                <a:cs typeface="Calibri"/>
              </a:rPr>
              <a:t>БШПД</a:t>
            </a:r>
            <a:r>
              <a:rPr sz="1400" b="1" spc="-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b="1" spc="35" dirty="0">
                <a:solidFill>
                  <a:srgbClr val="231F20"/>
                </a:solidFill>
                <a:latin typeface="Calibri"/>
                <a:cs typeface="Calibri"/>
              </a:rPr>
              <a:t>В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8383" y="1145336"/>
            <a:ext cx="297180" cy="214629"/>
          </a:xfrm>
          <a:custGeom>
            <a:avLst/>
            <a:gdLst/>
            <a:ahLst/>
            <a:cxnLst/>
            <a:rect l="l" t="t" r="r" b="b"/>
            <a:pathLst>
              <a:path w="297180" h="214630">
                <a:moveTo>
                  <a:pt x="148310" y="107162"/>
                </a:moveTo>
                <a:lnTo>
                  <a:pt x="99524" y="123707"/>
                </a:lnTo>
                <a:lnTo>
                  <a:pt x="82016" y="141566"/>
                </a:lnTo>
                <a:lnTo>
                  <a:pt x="82753" y="150012"/>
                </a:lnTo>
                <a:lnTo>
                  <a:pt x="90932" y="156883"/>
                </a:lnTo>
                <a:lnTo>
                  <a:pt x="93992" y="157911"/>
                </a:lnTo>
                <a:lnTo>
                  <a:pt x="100863" y="157911"/>
                </a:lnTo>
                <a:lnTo>
                  <a:pt x="104648" y="156286"/>
                </a:lnTo>
                <a:lnTo>
                  <a:pt x="107302" y="153136"/>
                </a:lnTo>
                <a:lnTo>
                  <a:pt x="115802" y="144996"/>
                </a:lnTo>
                <a:lnTo>
                  <a:pt x="125710" y="138976"/>
                </a:lnTo>
                <a:lnTo>
                  <a:pt x="136666" y="135241"/>
                </a:lnTo>
                <a:lnTo>
                  <a:pt x="148310" y="133959"/>
                </a:lnTo>
                <a:lnTo>
                  <a:pt x="207798" y="133959"/>
                </a:lnTo>
                <a:lnTo>
                  <a:pt x="197084" y="123707"/>
                </a:lnTo>
                <a:lnTo>
                  <a:pt x="182222" y="114684"/>
                </a:lnTo>
                <a:lnTo>
                  <a:pt x="165784" y="109085"/>
                </a:lnTo>
                <a:lnTo>
                  <a:pt x="148310" y="107162"/>
                </a:lnTo>
                <a:close/>
              </a:path>
              <a:path w="297180" h="214630">
                <a:moveTo>
                  <a:pt x="207798" y="133959"/>
                </a:moveTo>
                <a:lnTo>
                  <a:pt x="148310" y="133959"/>
                </a:lnTo>
                <a:lnTo>
                  <a:pt x="159947" y="135241"/>
                </a:lnTo>
                <a:lnTo>
                  <a:pt x="170900" y="138976"/>
                </a:lnTo>
                <a:lnTo>
                  <a:pt x="180811" y="144996"/>
                </a:lnTo>
                <a:lnTo>
                  <a:pt x="189318" y="153136"/>
                </a:lnTo>
                <a:lnTo>
                  <a:pt x="191973" y="156298"/>
                </a:lnTo>
                <a:lnTo>
                  <a:pt x="195757" y="157911"/>
                </a:lnTo>
                <a:lnTo>
                  <a:pt x="202615" y="157911"/>
                </a:lnTo>
                <a:lnTo>
                  <a:pt x="205691" y="156883"/>
                </a:lnTo>
                <a:lnTo>
                  <a:pt x="213855" y="150012"/>
                </a:lnTo>
                <a:lnTo>
                  <a:pt x="214591" y="141566"/>
                </a:lnTo>
                <a:lnTo>
                  <a:pt x="209829" y="135902"/>
                </a:lnTo>
                <a:lnTo>
                  <a:pt x="207798" y="133959"/>
                </a:lnTo>
                <a:close/>
              </a:path>
              <a:path w="297180" h="214630">
                <a:moveTo>
                  <a:pt x="148310" y="53581"/>
                </a:moveTo>
                <a:lnTo>
                  <a:pt x="91798" y="66117"/>
                </a:lnTo>
                <a:lnTo>
                  <a:pt x="45783" y="101485"/>
                </a:lnTo>
                <a:lnTo>
                  <a:pt x="41022" y="107162"/>
                </a:lnTo>
                <a:lnTo>
                  <a:pt x="41744" y="115595"/>
                </a:lnTo>
                <a:lnTo>
                  <a:pt x="49936" y="122466"/>
                </a:lnTo>
                <a:lnTo>
                  <a:pt x="52984" y="123494"/>
                </a:lnTo>
                <a:lnTo>
                  <a:pt x="59855" y="123494"/>
                </a:lnTo>
                <a:lnTo>
                  <a:pt x="63652" y="121869"/>
                </a:lnTo>
                <a:lnTo>
                  <a:pt x="66294" y="118719"/>
                </a:lnTo>
                <a:lnTo>
                  <a:pt x="83297" y="102447"/>
                </a:lnTo>
                <a:lnTo>
                  <a:pt x="103116" y="90409"/>
                </a:lnTo>
                <a:lnTo>
                  <a:pt x="125028" y="82941"/>
                </a:lnTo>
                <a:lnTo>
                  <a:pt x="148310" y="80378"/>
                </a:lnTo>
                <a:lnTo>
                  <a:pt x="228300" y="80378"/>
                </a:lnTo>
                <a:lnTo>
                  <a:pt x="204812" y="66117"/>
                </a:lnTo>
                <a:lnTo>
                  <a:pt x="177421" y="56785"/>
                </a:lnTo>
                <a:lnTo>
                  <a:pt x="148310" y="53581"/>
                </a:lnTo>
                <a:close/>
              </a:path>
              <a:path w="297180" h="214630">
                <a:moveTo>
                  <a:pt x="228300" y="80378"/>
                </a:moveTo>
                <a:lnTo>
                  <a:pt x="148310" y="80378"/>
                </a:lnTo>
                <a:lnTo>
                  <a:pt x="171593" y="82941"/>
                </a:lnTo>
                <a:lnTo>
                  <a:pt x="193505" y="90409"/>
                </a:lnTo>
                <a:lnTo>
                  <a:pt x="213324" y="102447"/>
                </a:lnTo>
                <a:lnTo>
                  <a:pt x="230327" y="118719"/>
                </a:lnTo>
                <a:lnTo>
                  <a:pt x="232981" y="121881"/>
                </a:lnTo>
                <a:lnTo>
                  <a:pt x="236778" y="123494"/>
                </a:lnTo>
                <a:lnTo>
                  <a:pt x="243636" y="123494"/>
                </a:lnTo>
                <a:lnTo>
                  <a:pt x="246712" y="122466"/>
                </a:lnTo>
                <a:lnTo>
                  <a:pt x="254876" y="115595"/>
                </a:lnTo>
                <a:lnTo>
                  <a:pt x="255600" y="107137"/>
                </a:lnTo>
                <a:lnTo>
                  <a:pt x="250837" y="101485"/>
                </a:lnTo>
                <a:lnTo>
                  <a:pt x="229585" y="81157"/>
                </a:lnTo>
                <a:lnTo>
                  <a:pt x="228300" y="80378"/>
                </a:lnTo>
                <a:close/>
              </a:path>
              <a:path w="297180" h="214630">
                <a:moveTo>
                  <a:pt x="148310" y="0"/>
                </a:moveTo>
                <a:lnTo>
                  <a:pt x="107550" y="4486"/>
                </a:lnTo>
                <a:lnTo>
                  <a:pt x="69200" y="17552"/>
                </a:lnTo>
                <a:lnTo>
                  <a:pt x="34516" y="38613"/>
                </a:lnTo>
                <a:lnTo>
                  <a:pt x="4749" y="67081"/>
                </a:lnTo>
                <a:lnTo>
                  <a:pt x="0" y="72745"/>
                </a:lnTo>
                <a:lnTo>
                  <a:pt x="736" y="81191"/>
                </a:lnTo>
                <a:lnTo>
                  <a:pt x="8902" y="88049"/>
                </a:lnTo>
                <a:lnTo>
                  <a:pt x="11963" y="89090"/>
                </a:lnTo>
                <a:lnTo>
                  <a:pt x="18863" y="89077"/>
                </a:lnTo>
                <a:lnTo>
                  <a:pt x="22642" y="87452"/>
                </a:lnTo>
                <a:lnTo>
                  <a:pt x="25286" y="84302"/>
                </a:lnTo>
                <a:lnTo>
                  <a:pt x="50787" y="59900"/>
                </a:lnTo>
                <a:lnTo>
                  <a:pt x="80514" y="41841"/>
                </a:lnTo>
                <a:lnTo>
                  <a:pt x="113384" y="30633"/>
                </a:lnTo>
                <a:lnTo>
                  <a:pt x="148310" y="26784"/>
                </a:lnTo>
                <a:lnTo>
                  <a:pt x="242616" y="26784"/>
                </a:lnTo>
                <a:lnTo>
                  <a:pt x="227414" y="17552"/>
                </a:lnTo>
                <a:lnTo>
                  <a:pt x="189065" y="4486"/>
                </a:lnTo>
                <a:lnTo>
                  <a:pt x="148310" y="0"/>
                </a:lnTo>
                <a:close/>
              </a:path>
              <a:path w="297180" h="214630">
                <a:moveTo>
                  <a:pt x="242616" y="26784"/>
                </a:moveTo>
                <a:lnTo>
                  <a:pt x="148310" y="26784"/>
                </a:lnTo>
                <a:lnTo>
                  <a:pt x="183237" y="30633"/>
                </a:lnTo>
                <a:lnTo>
                  <a:pt x="216108" y="41843"/>
                </a:lnTo>
                <a:lnTo>
                  <a:pt x="245842" y="59906"/>
                </a:lnTo>
                <a:lnTo>
                  <a:pt x="271358" y="84315"/>
                </a:lnTo>
                <a:lnTo>
                  <a:pt x="273989" y="87452"/>
                </a:lnTo>
                <a:lnTo>
                  <a:pt x="277787" y="89077"/>
                </a:lnTo>
                <a:lnTo>
                  <a:pt x="284657" y="89077"/>
                </a:lnTo>
                <a:lnTo>
                  <a:pt x="287733" y="88049"/>
                </a:lnTo>
                <a:lnTo>
                  <a:pt x="295884" y="81191"/>
                </a:lnTo>
                <a:lnTo>
                  <a:pt x="296621" y="72732"/>
                </a:lnTo>
                <a:lnTo>
                  <a:pt x="291858" y="67081"/>
                </a:lnTo>
                <a:lnTo>
                  <a:pt x="262098" y="38613"/>
                </a:lnTo>
                <a:lnTo>
                  <a:pt x="242616" y="26784"/>
                </a:lnTo>
                <a:close/>
              </a:path>
              <a:path w="297180" h="214630">
                <a:moveTo>
                  <a:pt x="148310" y="160743"/>
                </a:moveTo>
                <a:lnTo>
                  <a:pt x="137883" y="162852"/>
                </a:lnTo>
                <a:lnTo>
                  <a:pt x="129370" y="168598"/>
                </a:lnTo>
                <a:lnTo>
                  <a:pt x="123630" y="177117"/>
                </a:lnTo>
                <a:lnTo>
                  <a:pt x="121526" y="187540"/>
                </a:lnTo>
                <a:lnTo>
                  <a:pt x="123630" y="197962"/>
                </a:lnTo>
                <a:lnTo>
                  <a:pt x="129370" y="206476"/>
                </a:lnTo>
                <a:lnTo>
                  <a:pt x="137883" y="212218"/>
                </a:lnTo>
                <a:lnTo>
                  <a:pt x="148310" y="214325"/>
                </a:lnTo>
                <a:lnTo>
                  <a:pt x="158732" y="212218"/>
                </a:lnTo>
                <a:lnTo>
                  <a:pt x="167246" y="206476"/>
                </a:lnTo>
                <a:lnTo>
                  <a:pt x="172988" y="197962"/>
                </a:lnTo>
                <a:lnTo>
                  <a:pt x="175094" y="187540"/>
                </a:lnTo>
                <a:lnTo>
                  <a:pt x="172988" y="177117"/>
                </a:lnTo>
                <a:lnTo>
                  <a:pt x="167246" y="168598"/>
                </a:lnTo>
                <a:lnTo>
                  <a:pt x="158732" y="162852"/>
                </a:lnTo>
                <a:lnTo>
                  <a:pt x="148310" y="160743"/>
                </a:lnTo>
                <a:close/>
              </a:path>
            </a:pathLst>
          </a:custGeom>
          <a:solidFill>
            <a:srgbClr val="2BB0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-12" y="6026489"/>
            <a:ext cx="10692130" cy="1534113"/>
          </a:xfrm>
          <a:custGeom>
            <a:avLst/>
            <a:gdLst/>
            <a:ahLst/>
            <a:cxnLst/>
            <a:rect l="l" t="t" r="r" b="b"/>
            <a:pathLst>
              <a:path w="10692130" h="2807334">
                <a:moveTo>
                  <a:pt x="10692003" y="2806738"/>
                </a:moveTo>
                <a:lnTo>
                  <a:pt x="0" y="2806738"/>
                </a:lnTo>
                <a:lnTo>
                  <a:pt x="0" y="0"/>
                </a:lnTo>
                <a:lnTo>
                  <a:pt x="10692003" y="0"/>
                </a:lnTo>
                <a:lnTo>
                  <a:pt x="10692003" y="2806738"/>
                </a:lnTo>
                <a:close/>
              </a:path>
            </a:pathLst>
          </a:custGeom>
          <a:solidFill>
            <a:srgbClr val="6FB5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392230" y="6122663"/>
            <a:ext cx="805987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0640">
              <a:lnSpc>
                <a:spcPct val="100000"/>
              </a:lnSpc>
              <a:spcBef>
                <a:spcPts val="100"/>
              </a:spcBef>
            </a:pPr>
            <a:r>
              <a:rPr sz="3000" spc="-100" dirty="0" err="1">
                <a:solidFill>
                  <a:srgbClr val="007C99"/>
                </a:solidFill>
                <a:latin typeface="Arial Narrow"/>
                <a:ea typeface="+mj-ea"/>
                <a:cs typeface="Arial Narrow"/>
              </a:rPr>
              <a:t>Использование</a:t>
            </a:r>
            <a:r>
              <a:rPr sz="3000" spc="-100" dirty="0">
                <a:solidFill>
                  <a:srgbClr val="007C99"/>
                </a:solidFill>
                <a:latin typeface="Arial Narrow"/>
                <a:ea typeface="+mj-ea"/>
                <a:cs typeface="Arial Narrow"/>
              </a:rPr>
              <a:t> БШПД* позволяет снизить расходы  населения на строительство «последней </a:t>
            </a:r>
            <a:r>
              <a:rPr sz="3000" spc="-100" dirty="0" err="1">
                <a:solidFill>
                  <a:srgbClr val="007C99"/>
                </a:solidFill>
                <a:latin typeface="Arial Narrow"/>
                <a:ea typeface="+mj-ea"/>
                <a:cs typeface="Arial Narrow"/>
              </a:rPr>
              <a:t>мили</a:t>
            </a:r>
            <a:r>
              <a:rPr sz="3000" spc="-100" dirty="0">
                <a:solidFill>
                  <a:srgbClr val="007C99"/>
                </a:solidFill>
                <a:latin typeface="Arial Narrow"/>
                <a:ea typeface="+mj-ea"/>
                <a:cs typeface="Arial Narrow"/>
              </a:rPr>
              <a:t>».</a:t>
            </a:r>
          </a:p>
        </p:txBody>
      </p:sp>
      <p:sp>
        <p:nvSpPr>
          <p:cNvPr id="13" name="object 13"/>
          <p:cNvSpPr/>
          <p:nvPr/>
        </p:nvSpPr>
        <p:spPr>
          <a:xfrm>
            <a:off x="1308100" y="6292294"/>
            <a:ext cx="709295" cy="694690"/>
          </a:xfrm>
          <a:custGeom>
            <a:avLst/>
            <a:gdLst/>
            <a:ahLst/>
            <a:cxnLst/>
            <a:rect l="l" t="t" r="r" b="b"/>
            <a:pathLst>
              <a:path w="709294" h="694689">
                <a:moveTo>
                  <a:pt x="708837" y="0"/>
                </a:moveTo>
                <a:lnTo>
                  <a:pt x="0" y="0"/>
                </a:lnTo>
                <a:lnTo>
                  <a:pt x="0" y="694512"/>
                </a:lnTo>
                <a:lnTo>
                  <a:pt x="708837" y="694512"/>
                </a:lnTo>
                <a:lnTo>
                  <a:pt x="708837" y="622642"/>
                </a:lnTo>
                <a:lnTo>
                  <a:pt x="73342" y="622642"/>
                </a:lnTo>
                <a:lnTo>
                  <a:pt x="73342" y="71907"/>
                </a:lnTo>
                <a:lnTo>
                  <a:pt x="635534" y="71907"/>
                </a:lnTo>
                <a:lnTo>
                  <a:pt x="708837" y="63"/>
                </a:lnTo>
                <a:close/>
              </a:path>
              <a:path w="709294" h="694689">
                <a:moveTo>
                  <a:pt x="708837" y="359257"/>
                </a:moveTo>
                <a:lnTo>
                  <a:pt x="635457" y="431139"/>
                </a:lnTo>
                <a:lnTo>
                  <a:pt x="635457" y="622642"/>
                </a:lnTo>
                <a:lnTo>
                  <a:pt x="708837" y="622642"/>
                </a:lnTo>
                <a:lnTo>
                  <a:pt x="708837" y="359257"/>
                </a:lnTo>
                <a:close/>
              </a:path>
              <a:path w="709294" h="694689">
                <a:moveTo>
                  <a:pt x="635534" y="71907"/>
                </a:moveTo>
                <a:close/>
              </a:path>
            </a:pathLst>
          </a:custGeom>
          <a:solidFill>
            <a:srgbClr val="FFFFFF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25667" y="6302767"/>
            <a:ext cx="779145" cy="575945"/>
          </a:xfrm>
          <a:custGeom>
            <a:avLst/>
            <a:gdLst/>
            <a:ahLst/>
            <a:cxnLst/>
            <a:rect l="l" t="t" r="r" b="b"/>
            <a:pathLst>
              <a:path w="779144" h="575945">
                <a:moveTo>
                  <a:pt x="106311" y="180124"/>
                </a:moveTo>
                <a:lnTo>
                  <a:pt x="0" y="284302"/>
                </a:lnTo>
                <a:lnTo>
                  <a:pt x="297548" y="575830"/>
                </a:lnTo>
                <a:lnTo>
                  <a:pt x="510177" y="367487"/>
                </a:lnTo>
                <a:lnTo>
                  <a:pt x="297548" y="367487"/>
                </a:lnTo>
                <a:lnTo>
                  <a:pt x="106311" y="180124"/>
                </a:lnTo>
                <a:close/>
              </a:path>
              <a:path w="779144" h="575945">
                <a:moveTo>
                  <a:pt x="672553" y="0"/>
                </a:moveTo>
                <a:lnTo>
                  <a:pt x="297548" y="367487"/>
                </a:lnTo>
                <a:lnTo>
                  <a:pt x="510177" y="367487"/>
                </a:lnTo>
                <a:lnTo>
                  <a:pt x="778890" y="104190"/>
                </a:lnTo>
                <a:lnTo>
                  <a:pt x="6725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007807" y="7134225"/>
            <a:ext cx="21551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-100" dirty="0" smtClean="0">
                <a:solidFill>
                  <a:srgbClr val="FFFFFF"/>
                </a:solidFill>
                <a:latin typeface="Calibri"/>
                <a:cs typeface="Calibri"/>
              </a:rPr>
              <a:t>*</a:t>
            </a:r>
            <a:r>
              <a:rPr sz="800" i="1" spc="-100" dirty="0">
                <a:solidFill>
                  <a:srgbClr val="FFFFFF"/>
                </a:solidFill>
                <a:latin typeface="Calibri"/>
                <a:cs typeface="Calibri"/>
              </a:rPr>
              <a:t>БШПД </a:t>
            </a:r>
            <a:r>
              <a:rPr sz="800" i="1" spc="25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800" i="1" spc="-50" dirty="0">
                <a:solidFill>
                  <a:srgbClr val="FFFFFF"/>
                </a:solidFill>
                <a:latin typeface="Calibri"/>
                <a:cs typeface="Calibri"/>
              </a:rPr>
              <a:t>беспроводной </a:t>
            </a:r>
            <a:r>
              <a:rPr sz="800" i="1" spc="-50" dirty="0" err="1">
                <a:solidFill>
                  <a:srgbClr val="FFFFFF"/>
                </a:solidFill>
                <a:latin typeface="Calibri"/>
                <a:cs typeface="Calibri"/>
              </a:rPr>
              <a:t>широкополосный</a:t>
            </a:r>
            <a:r>
              <a:rPr sz="8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i="1" spc="-45" dirty="0" err="1" smtClean="0">
                <a:solidFill>
                  <a:srgbClr val="FFFFFF"/>
                </a:solidFill>
                <a:latin typeface="Calibri"/>
                <a:cs typeface="Calibri"/>
              </a:rPr>
              <a:t>доступ</a:t>
            </a:r>
            <a:endParaRPr sz="1500" baseline="2777" dirty="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53530" y="1787478"/>
            <a:ext cx="57277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b="1" spc="225" dirty="0">
                <a:solidFill>
                  <a:srgbClr val="4997C5"/>
                </a:solidFill>
                <a:latin typeface="Calibri"/>
                <a:cs typeface="Calibri"/>
              </a:rPr>
              <a:t>32</a:t>
            </a:r>
            <a:endParaRPr sz="38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26300" y="1845898"/>
            <a:ext cx="1102360" cy="48768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1720"/>
              </a:lnSpc>
              <a:spcBef>
                <a:spcPts val="325"/>
              </a:spcBef>
            </a:pPr>
            <a:r>
              <a:rPr sz="1600" b="1" spc="0" dirty="0">
                <a:solidFill>
                  <a:srgbClr val="4997C5"/>
                </a:solidFill>
                <a:latin typeface="Calibri"/>
                <a:cs typeface="Calibri"/>
              </a:rPr>
              <a:t>населенных  </a:t>
            </a:r>
            <a:r>
              <a:rPr sz="1600" b="1" spc="10" dirty="0">
                <a:solidFill>
                  <a:srgbClr val="4997C5"/>
                </a:solidFill>
                <a:latin typeface="Calibri"/>
                <a:cs typeface="Calibri"/>
              </a:rPr>
              <a:t>пунктах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70275" y="2244700"/>
            <a:ext cx="21913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5" dirty="0">
                <a:solidFill>
                  <a:srgbClr val="4997C5"/>
                </a:solidFill>
                <a:latin typeface="Calibri"/>
                <a:cs typeface="Calibri"/>
              </a:rPr>
              <a:t>Более </a:t>
            </a:r>
            <a:r>
              <a:rPr sz="1600" spc="30" dirty="0">
                <a:solidFill>
                  <a:srgbClr val="4997C5"/>
                </a:solidFill>
                <a:latin typeface="Calibri"/>
                <a:cs typeface="Calibri"/>
              </a:rPr>
              <a:t>22,2 </a:t>
            </a:r>
            <a:r>
              <a:rPr sz="1600" spc="-5" dirty="0">
                <a:solidFill>
                  <a:srgbClr val="4997C5"/>
                </a:solidFill>
                <a:latin typeface="Calibri"/>
                <a:cs typeface="Calibri"/>
              </a:rPr>
              <a:t>тыс.</a:t>
            </a:r>
            <a:r>
              <a:rPr sz="1600" spc="75" dirty="0">
                <a:solidFill>
                  <a:srgbClr val="4997C5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997C5"/>
                </a:solidFill>
                <a:latin typeface="Calibri"/>
                <a:cs typeface="Calibri"/>
              </a:rPr>
              <a:t>жителей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4808" y="1507227"/>
            <a:ext cx="4490892" cy="28160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75"/>
              </a:spcBef>
            </a:pPr>
            <a:r>
              <a:rPr lang="ru-RU" sz="1600" b="1" spc="5" dirty="0" smtClean="0">
                <a:solidFill>
                  <a:srgbClr val="FFFFFF"/>
                </a:solidFill>
                <a:cs typeface="Calibri"/>
              </a:rPr>
              <a:t>В</a:t>
            </a:r>
            <a:r>
              <a:rPr lang="ru-RU" sz="1600" b="1" spc="5" dirty="0" smtClean="0">
                <a:cs typeface="Calibri"/>
              </a:rPr>
              <a:t>В</a:t>
            </a:r>
            <a:r>
              <a:rPr lang="ru-RU" sz="1600" b="1" spc="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lang="ru-RU" sz="1600" b="1" spc="-20" dirty="0" smtClean="0">
                <a:cs typeface="Calibri"/>
              </a:rPr>
              <a:t>2017 ГОДУ</a:t>
            </a:r>
            <a:r>
              <a:rPr lang="ru-RU" sz="1600" b="1" spc="-30" dirty="0" smtClean="0">
                <a:cs typeface="Calibri"/>
              </a:rPr>
              <a:t> </a:t>
            </a:r>
            <a:r>
              <a:rPr lang="ru-RU" sz="1600" b="1" spc="-15" dirty="0" smtClean="0">
                <a:cs typeface="Calibri"/>
              </a:rPr>
              <a:t>БШПД </a:t>
            </a:r>
            <a:r>
              <a:rPr lang="ru-RU" sz="1600" b="1" spc="-20" dirty="0" smtClean="0">
                <a:cs typeface="Calibri"/>
              </a:rPr>
              <a:t>ЗАПУЩЕН </a:t>
            </a:r>
            <a:r>
              <a:rPr lang="ru-RU" sz="1600" b="1" spc="-5" dirty="0" smtClean="0">
                <a:cs typeface="Calibri"/>
              </a:rPr>
              <a:t>И </a:t>
            </a:r>
            <a:r>
              <a:rPr lang="ru-RU" sz="1600" b="1" spc="-15" dirty="0" smtClean="0">
                <a:cs typeface="Calibri"/>
              </a:rPr>
              <a:t>ЭКСПЛУАТИРУЕТСЯ </a:t>
            </a:r>
            <a:r>
              <a:rPr lang="ru-RU" sz="1600" b="1" spc="-30" dirty="0" smtClean="0">
                <a:cs typeface="Calibri"/>
              </a:rPr>
              <a:t>В </a:t>
            </a:r>
            <a:r>
              <a:rPr lang="ru-RU" sz="1600" b="1" spc="10" dirty="0" smtClean="0">
                <a:cs typeface="Calibri"/>
              </a:rPr>
              <a:t>24 </a:t>
            </a:r>
            <a:r>
              <a:rPr lang="ru-RU" sz="1600" b="1" spc="-10" dirty="0" smtClean="0">
                <a:cs typeface="Calibri"/>
              </a:rPr>
              <a:t>РАЙОНАХ: </a:t>
            </a:r>
            <a:endParaRPr lang="ru-RU" sz="1600" spc="-15" dirty="0">
              <a:solidFill>
                <a:srgbClr val="FF0000"/>
              </a:solidFill>
              <a:cs typeface="Calibri"/>
            </a:endParaRPr>
          </a:p>
          <a:p>
            <a:pPr marL="12700" marR="5080">
              <a:lnSpc>
                <a:spcPct val="150000"/>
              </a:lnSpc>
              <a:spcBef>
                <a:spcPts val="600"/>
              </a:spcBef>
            </a:pPr>
            <a:r>
              <a:rPr lang="ru-RU" sz="1400" i="1" spc="-15" dirty="0" err="1">
                <a:cs typeface="Calibri"/>
              </a:rPr>
              <a:t>Бардымский</a:t>
            </a:r>
            <a:r>
              <a:rPr lang="ru-RU" sz="1400" i="1" spc="-15" dirty="0">
                <a:cs typeface="Calibri"/>
              </a:rPr>
              <a:t>, </a:t>
            </a:r>
            <a:r>
              <a:rPr lang="ru-RU" sz="1400" i="1" spc="-15" dirty="0" err="1" smtClean="0">
                <a:cs typeface="Calibri"/>
              </a:rPr>
              <a:t>Березниковский</a:t>
            </a:r>
            <a:r>
              <a:rPr lang="ru-RU" sz="1400" i="1" spc="-15" dirty="0">
                <a:cs typeface="Calibri"/>
              </a:rPr>
              <a:t>, </a:t>
            </a:r>
            <a:r>
              <a:rPr lang="ru-RU" sz="1400" i="1" spc="-15" dirty="0" err="1" smtClean="0">
                <a:cs typeface="Calibri"/>
              </a:rPr>
              <a:t>Верещагинский</a:t>
            </a:r>
            <a:r>
              <a:rPr lang="ru-RU" sz="1400" i="1" spc="-15" dirty="0">
                <a:cs typeface="Calibri"/>
              </a:rPr>
              <a:t>, </a:t>
            </a:r>
            <a:r>
              <a:rPr lang="ru-RU" sz="1400" i="1" spc="-15" dirty="0" smtClean="0">
                <a:cs typeface="Calibri"/>
              </a:rPr>
              <a:t>Горнозаводский</a:t>
            </a:r>
            <a:r>
              <a:rPr lang="ru-RU" sz="1400" i="1" spc="-15" dirty="0">
                <a:cs typeface="Calibri"/>
              </a:rPr>
              <a:t>, </a:t>
            </a:r>
            <a:r>
              <a:rPr lang="ru-RU" sz="1400" i="1" spc="-15" dirty="0" err="1" smtClean="0">
                <a:cs typeface="Calibri"/>
              </a:rPr>
              <a:t>Губахинский</a:t>
            </a:r>
            <a:r>
              <a:rPr lang="ru-RU" sz="1400" i="1" spc="-15" dirty="0">
                <a:cs typeface="Calibri"/>
              </a:rPr>
              <a:t>,  </a:t>
            </a:r>
            <a:r>
              <a:rPr lang="ru-RU" sz="1400" i="1" spc="-15" dirty="0" err="1" smtClean="0">
                <a:cs typeface="Calibri"/>
              </a:rPr>
              <a:t>Добрянский</a:t>
            </a:r>
            <a:r>
              <a:rPr lang="ru-RU" sz="1400" i="1" spc="-15" dirty="0">
                <a:cs typeface="Calibri"/>
              </a:rPr>
              <a:t>, </a:t>
            </a:r>
            <a:r>
              <a:rPr lang="ru-RU" sz="1400" i="1" spc="-15" dirty="0" smtClean="0">
                <a:cs typeface="Calibri"/>
              </a:rPr>
              <a:t>Ильинский</a:t>
            </a:r>
            <a:r>
              <a:rPr lang="ru-RU" sz="1400" i="1" spc="-15" dirty="0">
                <a:cs typeface="Calibri"/>
              </a:rPr>
              <a:t>, </a:t>
            </a:r>
            <a:r>
              <a:rPr lang="ru-RU" sz="1400" i="1" spc="-15" dirty="0" smtClean="0">
                <a:cs typeface="Calibri"/>
              </a:rPr>
              <a:t>Карагайский</a:t>
            </a:r>
            <a:r>
              <a:rPr lang="ru-RU" sz="1400" i="1" spc="-15" dirty="0">
                <a:cs typeface="Calibri"/>
              </a:rPr>
              <a:t>, </a:t>
            </a:r>
            <a:r>
              <a:rPr lang="ru-RU" sz="1400" i="1" spc="-15" dirty="0" err="1" smtClean="0">
                <a:cs typeface="Calibri"/>
              </a:rPr>
              <a:t>Кизеловский</a:t>
            </a:r>
            <a:r>
              <a:rPr lang="ru-RU" sz="1400" i="1" spc="-15" dirty="0">
                <a:cs typeface="Calibri"/>
              </a:rPr>
              <a:t>, </a:t>
            </a:r>
            <a:r>
              <a:rPr lang="ru-RU" sz="1400" i="1" spc="-15" dirty="0" err="1" smtClean="0">
                <a:cs typeface="Calibri"/>
              </a:rPr>
              <a:t>Кишертский</a:t>
            </a:r>
            <a:r>
              <a:rPr lang="ru-RU" sz="1400" i="1" spc="-15" dirty="0">
                <a:cs typeface="Calibri"/>
              </a:rPr>
              <a:t>, </a:t>
            </a:r>
            <a:r>
              <a:rPr lang="ru-RU" sz="1400" i="1" spc="-15" dirty="0" err="1" smtClean="0">
                <a:cs typeface="Calibri"/>
              </a:rPr>
              <a:t>Краснокамский</a:t>
            </a:r>
            <a:r>
              <a:rPr lang="ru-RU" sz="1400" i="1" spc="-15" dirty="0">
                <a:cs typeface="Calibri"/>
              </a:rPr>
              <a:t>, </a:t>
            </a:r>
            <a:r>
              <a:rPr lang="ru-RU" sz="1400" i="1" spc="-15" dirty="0" err="1" smtClean="0">
                <a:cs typeface="Calibri"/>
              </a:rPr>
              <a:t>Кудымкарский</a:t>
            </a:r>
            <a:r>
              <a:rPr lang="ru-RU" sz="1400" i="1" spc="-15" dirty="0" smtClean="0">
                <a:cs typeface="Calibri"/>
              </a:rPr>
              <a:t>, </a:t>
            </a:r>
            <a:r>
              <a:rPr lang="ru-RU" sz="1400" i="1" spc="-15" dirty="0" err="1" smtClean="0">
                <a:cs typeface="Calibri"/>
              </a:rPr>
              <a:t>Куединский,Кунгурский</a:t>
            </a:r>
            <a:r>
              <a:rPr lang="ru-RU" sz="1400" i="1" spc="-15" dirty="0">
                <a:cs typeface="Calibri"/>
              </a:rPr>
              <a:t>, </a:t>
            </a:r>
          </a:p>
          <a:p>
            <a:pPr marL="12700" marR="5080">
              <a:lnSpc>
                <a:spcPct val="108300"/>
              </a:lnSpc>
              <a:spcBef>
                <a:spcPts val="600"/>
              </a:spcBef>
            </a:pPr>
            <a:r>
              <a:rPr lang="ru-RU" sz="1400" i="1" spc="-15" dirty="0" err="1">
                <a:cs typeface="Calibri"/>
              </a:rPr>
              <a:t>Лысьвенский</a:t>
            </a:r>
            <a:r>
              <a:rPr lang="ru-RU" sz="1400" i="1" spc="-15" dirty="0">
                <a:cs typeface="Calibri"/>
              </a:rPr>
              <a:t>, </a:t>
            </a:r>
            <a:r>
              <a:rPr lang="ru-RU" sz="1400" i="1" spc="-15" dirty="0" err="1" smtClean="0">
                <a:cs typeface="Calibri"/>
              </a:rPr>
              <a:t>Нытвенский</a:t>
            </a:r>
            <a:r>
              <a:rPr lang="ru-RU" sz="1400" i="1" spc="-15" dirty="0">
                <a:cs typeface="Calibri"/>
              </a:rPr>
              <a:t>, </a:t>
            </a:r>
            <a:r>
              <a:rPr lang="ru-RU" sz="1400" i="1" spc="-15" dirty="0" err="1" smtClean="0">
                <a:cs typeface="Calibri"/>
              </a:rPr>
              <a:t>Ординский</a:t>
            </a:r>
            <a:r>
              <a:rPr lang="ru-RU" sz="1400" i="1" spc="-15" dirty="0">
                <a:cs typeface="Calibri"/>
              </a:rPr>
              <a:t>, </a:t>
            </a:r>
            <a:r>
              <a:rPr lang="ru-RU" sz="1400" i="1" spc="-15" dirty="0" err="1" smtClean="0">
                <a:cs typeface="Calibri"/>
              </a:rPr>
              <a:t>Очерский</a:t>
            </a:r>
            <a:r>
              <a:rPr lang="ru-RU" sz="1400" i="1" spc="-15" dirty="0">
                <a:cs typeface="Calibri"/>
              </a:rPr>
              <a:t>, </a:t>
            </a:r>
          </a:p>
          <a:p>
            <a:pPr marL="12700" marR="5080">
              <a:lnSpc>
                <a:spcPct val="108300"/>
              </a:lnSpc>
              <a:spcBef>
                <a:spcPts val="600"/>
              </a:spcBef>
            </a:pPr>
            <a:r>
              <a:rPr lang="ru-RU" sz="1400" i="1" spc="-15" dirty="0">
                <a:cs typeface="Calibri"/>
              </a:rPr>
              <a:t>Пермский,  </a:t>
            </a:r>
            <a:r>
              <a:rPr lang="ru-RU" sz="1400" i="1" spc="-15" dirty="0" err="1" smtClean="0">
                <a:cs typeface="Calibri"/>
              </a:rPr>
              <a:t>Соликамский,Чайковский</a:t>
            </a:r>
            <a:r>
              <a:rPr lang="ru-RU" sz="1400" i="1" spc="-15" dirty="0">
                <a:cs typeface="Calibri"/>
              </a:rPr>
              <a:t>, </a:t>
            </a:r>
            <a:r>
              <a:rPr lang="ru-RU" sz="1400" i="1" spc="-15" dirty="0" err="1" smtClean="0">
                <a:cs typeface="Calibri"/>
              </a:rPr>
              <a:t>Частинский</a:t>
            </a:r>
            <a:r>
              <a:rPr lang="ru-RU" sz="1400" i="1" spc="-15" dirty="0">
                <a:cs typeface="Calibri"/>
              </a:rPr>
              <a:t>,</a:t>
            </a:r>
          </a:p>
          <a:p>
            <a:pPr marL="12700" marR="5080">
              <a:lnSpc>
                <a:spcPct val="108300"/>
              </a:lnSpc>
              <a:spcBef>
                <a:spcPts val="600"/>
              </a:spcBef>
            </a:pPr>
            <a:r>
              <a:rPr lang="ru-RU" sz="1400" i="1" spc="-15" dirty="0" err="1" smtClean="0">
                <a:cs typeface="Calibri"/>
              </a:rPr>
              <a:t>Чернушинский</a:t>
            </a:r>
            <a:r>
              <a:rPr lang="ru-RU" sz="1400" i="1" spc="-15" dirty="0" smtClean="0">
                <a:cs typeface="Calibri"/>
              </a:rPr>
              <a:t> и Чусовской.</a:t>
            </a:r>
            <a:endParaRPr lang="ru-RU" sz="1400" dirty="0">
              <a:cs typeface="Calibri"/>
            </a:endParaRPr>
          </a:p>
        </p:txBody>
      </p:sp>
      <p:sp>
        <p:nvSpPr>
          <p:cNvPr id="20" name="object 32"/>
          <p:cNvSpPr txBox="1">
            <a:spLocks noGrp="1"/>
          </p:cNvSpPr>
          <p:nvPr>
            <p:ph type="sldNum" sz="quarter" idx="7"/>
          </p:nvPr>
        </p:nvSpPr>
        <p:spPr>
          <a:xfrm>
            <a:off x="10237393" y="7155821"/>
            <a:ext cx="120015" cy="168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lang="ru-RU" spc="-10" dirty="0" smtClean="0"/>
              <a:t>7</a:t>
            </a:r>
            <a:endParaRPr spc="-1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303" y="504063"/>
            <a:ext cx="998974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sz="3000" kern="1200" spc="-100" dirty="0">
                <a:solidFill>
                  <a:srgbClr val="007C99"/>
                </a:solidFill>
              </a:rPr>
              <a:t>Развитие сотовой связи </a:t>
            </a:r>
            <a:r>
              <a:rPr lang="ru-RU" sz="3000" kern="1200" spc="-100" dirty="0" smtClean="0">
                <a:solidFill>
                  <a:srgbClr val="007C99"/>
                </a:solidFill>
              </a:rPr>
              <a:t>в</a:t>
            </a:r>
            <a:r>
              <a:rPr sz="3000" kern="1200" spc="-100" dirty="0" smtClean="0">
                <a:solidFill>
                  <a:srgbClr val="007C99"/>
                </a:solidFill>
              </a:rPr>
              <a:t> 201</a:t>
            </a:r>
            <a:r>
              <a:rPr lang="ru-RU" sz="3000" kern="1200" spc="-100" dirty="0" smtClean="0">
                <a:solidFill>
                  <a:srgbClr val="007C99"/>
                </a:solidFill>
              </a:rPr>
              <a:t>8</a:t>
            </a:r>
            <a:r>
              <a:rPr sz="3000" kern="1200" spc="-100" dirty="0" smtClean="0">
                <a:solidFill>
                  <a:srgbClr val="007C99"/>
                </a:solidFill>
              </a:rPr>
              <a:t>-2020 </a:t>
            </a:r>
            <a:r>
              <a:rPr sz="3000" kern="1200" spc="-100" dirty="0">
                <a:solidFill>
                  <a:srgbClr val="007C99"/>
                </a:solidFill>
              </a:rPr>
              <a:t>годы</a:t>
            </a:r>
          </a:p>
        </p:txBody>
      </p:sp>
      <p:sp>
        <p:nvSpPr>
          <p:cNvPr id="3" name="object 3"/>
          <p:cNvSpPr/>
          <p:nvPr/>
        </p:nvSpPr>
        <p:spPr>
          <a:xfrm>
            <a:off x="366280" y="257403"/>
            <a:ext cx="9970770" cy="144145"/>
          </a:xfrm>
          <a:custGeom>
            <a:avLst/>
            <a:gdLst/>
            <a:ahLst/>
            <a:cxnLst/>
            <a:rect l="l" t="t" r="r" b="b"/>
            <a:pathLst>
              <a:path w="9970770" h="144145">
                <a:moveTo>
                  <a:pt x="0" y="144005"/>
                </a:moveTo>
                <a:lnTo>
                  <a:pt x="9970223" y="144005"/>
                </a:lnTo>
                <a:lnTo>
                  <a:pt x="9970223" y="0"/>
                </a:lnTo>
                <a:lnTo>
                  <a:pt x="0" y="0"/>
                </a:lnTo>
                <a:lnTo>
                  <a:pt x="0" y="144005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637250"/>
            <a:ext cx="10692130" cy="1922780"/>
          </a:xfrm>
          <a:custGeom>
            <a:avLst/>
            <a:gdLst/>
            <a:ahLst/>
            <a:cxnLst/>
            <a:rect l="l" t="t" r="r" b="b"/>
            <a:pathLst>
              <a:path w="10692130" h="1922779">
                <a:moveTo>
                  <a:pt x="0" y="1922754"/>
                </a:moveTo>
                <a:lnTo>
                  <a:pt x="10692003" y="1922754"/>
                </a:lnTo>
                <a:lnTo>
                  <a:pt x="10692003" y="0"/>
                </a:lnTo>
                <a:lnTo>
                  <a:pt x="0" y="0"/>
                </a:lnTo>
                <a:lnTo>
                  <a:pt x="0" y="1922754"/>
                </a:lnTo>
                <a:close/>
              </a:path>
            </a:pathLst>
          </a:custGeom>
          <a:solidFill>
            <a:srgbClr val="6FB5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0013" y="6214280"/>
            <a:ext cx="709295" cy="694690"/>
          </a:xfrm>
          <a:custGeom>
            <a:avLst/>
            <a:gdLst/>
            <a:ahLst/>
            <a:cxnLst/>
            <a:rect l="l" t="t" r="r" b="b"/>
            <a:pathLst>
              <a:path w="709294" h="694690">
                <a:moveTo>
                  <a:pt x="708837" y="0"/>
                </a:moveTo>
                <a:lnTo>
                  <a:pt x="0" y="0"/>
                </a:lnTo>
                <a:lnTo>
                  <a:pt x="0" y="694524"/>
                </a:lnTo>
                <a:lnTo>
                  <a:pt x="708837" y="694524"/>
                </a:lnTo>
                <a:lnTo>
                  <a:pt x="708837" y="622642"/>
                </a:lnTo>
                <a:lnTo>
                  <a:pt x="73355" y="622642"/>
                </a:lnTo>
                <a:lnTo>
                  <a:pt x="73355" y="71920"/>
                </a:lnTo>
                <a:lnTo>
                  <a:pt x="635522" y="71920"/>
                </a:lnTo>
                <a:lnTo>
                  <a:pt x="708837" y="76"/>
                </a:lnTo>
                <a:close/>
              </a:path>
              <a:path w="709294" h="694690">
                <a:moveTo>
                  <a:pt x="708837" y="359270"/>
                </a:moveTo>
                <a:lnTo>
                  <a:pt x="635457" y="431139"/>
                </a:lnTo>
                <a:lnTo>
                  <a:pt x="635457" y="622642"/>
                </a:lnTo>
                <a:lnTo>
                  <a:pt x="708837" y="622642"/>
                </a:lnTo>
                <a:lnTo>
                  <a:pt x="708837" y="359270"/>
                </a:lnTo>
                <a:close/>
              </a:path>
              <a:path w="709294" h="694690">
                <a:moveTo>
                  <a:pt x="635522" y="71920"/>
                </a:moveTo>
                <a:close/>
              </a:path>
            </a:pathLst>
          </a:custGeom>
          <a:solidFill>
            <a:srgbClr val="FFFFFF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79403" y="6178922"/>
            <a:ext cx="779145" cy="575945"/>
          </a:xfrm>
          <a:custGeom>
            <a:avLst/>
            <a:gdLst/>
            <a:ahLst/>
            <a:cxnLst/>
            <a:rect l="l" t="t" r="r" b="b"/>
            <a:pathLst>
              <a:path w="779144" h="575945">
                <a:moveTo>
                  <a:pt x="106311" y="180111"/>
                </a:moveTo>
                <a:lnTo>
                  <a:pt x="0" y="284302"/>
                </a:lnTo>
                <a:lnTo>
                  <a:pt x="297548" y="575830"/>
                </a:lnTo>
                <a:lnTo>
                  <a:pt x="510183" y="367487"/>
                </a:lnTo>
                <a:lnTo>
                  <a:pt x="297548" y="367487"/>
                </a:lnTo>
                <a:lnTo>
                  <a:pt x="106311" y="180111"/>
                </a:lnTo>
                <a:close/>
              </a:path>
              <a:path w="779144" h="575945">
                <a:moveTo>
                  <a:pt x="672553" y="0"/>
                </a:moveTo>
                <a:lnTo>
                  <a:pt x="297548" y="367487"/>
                </a:lnTo>
                <a:lnTo>
                  <a:pt x="510183" y="367487"/>
                </a:lnTo>
                <a:lnTo>
                  <a:pt x="778903" y="104190"/>
                </a:lnTo>
                <a:lnTo>
                  <a:pt x="6725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38393" y="6120145"/>
            <a:ext cx="8287881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-100" dirty="0" smtClean="0">
                <a:solidFill>
                  <a:srgbClr val="FFFFFF"/>
                </a:solidFill>
                <a:latin typeface="Arial Narrow"/>
                <a:cs typeface="Arial Narrow"/>
              </a:rPr>
              <a:t>2020 </a:t>
            </a:r>
            <a:r>
              <a:rPr sz="3000" spc="-100" dirty="0" err="1" smtClean="0">
                <a:solidFill>
                  <a:srgbClr val="FFFFFF"/>
                </a:solidFill>
                <a:latin typeface="Arial Narrow"/>
                <a:cs typeface="Arial Narrow"/>
              </a:rPr>
              <a:t>год</a:t>
            </a:r>
            <a:r>
              <a:rPr lang="ru-RU" sz="3000" spc="-100" dirty="0" smtClean="0">
                <a:solidFill>
                  <a:srgbClr val="FFFFFF"/>
                </a:solidFill>
                <a:latin typeface="Arial Narrow"/>
                <a:cs typeface="Arial Narrow"/>
              </a:rPr>
              <a:t> -</a:t>
            </a:r>
            <a:r>
              <a:rPr sz="3000" spc="-100" dirty="0" smtClean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00" spc="-100" dirty="0">
                <a:solidFill>
                  <a:srgbClr val="FFFFFF"/>
                </a:solidFill>
                <a:latin typeface="Arial Narrow"/>
                <a:cs typeface="Arial Narrow"/>
              </a:rPr>
              <a:t>100</a:t>
            </a:r>
            <a:r>
              <a:rPr sz="3000" spc="-100" dirty="0" smtClean="0">
                <a:solidFill>
                  <a:srgbClr val="FFFFFF"/>
                </a:solidFill>
                <a:latin typeface="Arial Narrow"/>
                <a:cs typeface="Arial Narrow"/>
              </a:rPr>
              <a:t></a:t>
            </a:r>
            <a:r>
              <a:rPr lang="ru-RU" sz="3000" spc="-100" dirty="0" smtClean="0">
                <a:solidFill>
                  <a:srgbClr val="FFFFFF"/>
                </a:solidFill>
                <a:latin typeface="Arial Narrow"/>
                <a:cs typeface="Arial Narrow"/>
              </a:rPr>
              <a:t>% </a:t>
            </a:r>
            <a:r>
              <a:rPr sz="3000" spc="-100" dirty="0" err="1" smtClean="0">
                <a:solidFill>
                  <a:srgbClr val="FFFFFF"/>
                </a:solidFill>
                <a:latin typeface="Arial Narrow"/>
                <a:cs typeface="Arial Narrow"/>
              </a:rPr>
              <a:t>населенных</a:t>
            </a:r>
            <a:r>
              <a:rPr sz="3000" spc="-100" dirty="0" smtClean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00" spc="-100" dirty="0">
                <a:solidFill>
                  <a:srgbClr val="FFFFFF"/>
                </a:solidFill>
                <a:latin typeface="Arial Narrow"/>
                <a:cs typeface="Arial Narrow"/>
              </a:rPr>
              <a:t>пунктов категории  250-2000 </a:t>
            </a:r>
            <a:r>
              <a:rPr sz="3000" spc="-100" dirty="0" err="1">
                <a:solidFill>
                  <a:srgbClr val="FFFFFF"/>
                </a:solidFill>
                <a:latin typeface="Arial Narrow"/>
                <a:cs typeface="Arial Narrow"/>
              </a:rPr>
              <a:t>человек</a:t>
            </a:r>
            <a:r>
              <a:rPr sz="3000" spc="-10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00" spc="-100" dirty="0" err="1" smtClean="0">
                <a:solidFill>
                  <a:srgbClr val="FFFFFF"/>
                </a:solidFill>
                <a:latin typeface="Arial Narrow"/>
                <a:cs typeface="Arial Narrow"/>
              </a:rPr>
              <a:t>обеспечены</a:t>
            </a:r>
            <a:r>
              <a:rPr sz="3000" spc="-100" dirty="0" smtClean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3000" spc="-100" dirty="0">
                <a:solidFill>
                  <a:srgbClr val="FFFFFF"/>
                </a:solidFill>
                <a:latin typeface="Arial Narrow"/>
                <a:cs typeface="Arial Narrow"/>
              </a:rPr>
              <a:t>сотовой связью</a:t>
            </a:r>
            <a:r>
              <a:rPr sz="3000" spc="-140" dirty="0">
                <a:solidFill>
                  <a:srgbClr val="FFFFFF"/>
                </a:solidFill>
                <a:latin typeface="Arial Narrow"/>
                <a:cs typeface="Arial Narrow"/>
              </a:rPr>
              <a:t>.</a:t>
            </a:r>
            <a:endParaRPr sz="3000" dirty="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6280" y="2784302"/>
            <a:ext cx="323977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50" dirty="0">
                <a:solidFill>
                  <a:srgbClr val="007C99"/>
                </a:solidFill>
                <a:latin typeface="Calibri"/>
                <a:cs typeface="Calibri"/>
              </a:rPr>
              <a:t>ОБЕСПЕЧЕНИЕ НАСЕЛЕННЫХ </a:t>
            </a:r>
            <a:r>
              <a:rPr sz="1400" b="1" spc="60" dirty="0">
                <a:solidFill>
                  <a:srgbClr val="007C99"/>
                </a:solidFill>
                <a:latin typeface="Calibri"/>
                <a:cs typeface="Calibri"/>
              </a:rPr>
              <a:t>ПУНКТОВ  </a:t>
            </a:r>
            <a:r>
              <a:rPr sz="1400" b="1" spc="55" dirty="0">
                <a:solidFill>
                  <a:srgbClr val="007C99"/>
                </a:solidFill>
                <a:latin typeface="Calibri"/>
                <a:cs typeface="Calibri"/>
              </a:rPr>
              <a:t>КАТЕГОРИИ </a:t>
            </a:r>
            <a:r>
              <a:rPr sz="1400" b="1" spc="100" dirty="0">
                <a:solidFill>
                  <a:srgbClr val="007C99"/>
                </a:solidFill>
                <a:latin typeface="Calibri"/>
                <a:cs typeface="Calibri"/>
              </a:rPr>
              <a:t>250-2000 </a:t>
            </a:r>
            <a:r>
              <a:rPr sz="1400" b="1" spc="50" dirty="0">
                <a:solidFill>
                  <a:srgbClr val="007C99"/>
                </a:solidFill>
                <a:latin typeface="Calibri"/>
                <a:cs typeface="Calibri"/>
              </a:rPr>
              <a:t>ЖИТЕЛЕЙ  </a:t>
            </a:r>
            <a:r>
              <a:rPr sz="1400" b="1" spc="40" dirty="0">
                <a:solidFill>
                  <a:srgbClr val="007C99"/>
                </a:solidFill>
                <a:latin typeface="Calibri"/>
                <a:cs typeface="Calibri"/>
              </a:rPr>
              <a:t>СОТОВОЙ</a:t>
            </a:r>
            <a:r>
              <a:rPr sz="1400" b="1" spc="80" dirty="0">
                <a:solidFill>
                  <a:srgbClr val="007C99"/>
                </a:solidFill>
                <a:latin typeface="Calibri"/>
                <a:cs typeface="Calibri"/>
              </a:rPr>
              <a:t> </a:t>
            </a:r>
            <a:r>
              <a:rPr sz="1400" b="1" spc="50" dirty="0">
                <a:solidFill>
                  <a:srgbClr val="007C99"/>
                </a:solidFill>
                <a:latin typeface="Calibri"/>
                <a:cs typeface="Calibri"/>
              </a:rPr>
              <a:t>СВЯЗЬЮ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471521" y="5298097"/>
            <a:ext cx="62230" cy="0"/>
          </a:xfrm>
          <a:custGeom>
            <a:avLst/>
            <a:gdLst/>
            <a:ahLst/>
            <a:cxnLst/>
            <a:rect l="l" t="t" r="r" b="b"/>
            <a:pathLst>
              <a:path w="62230">
                <a:moveTo>
                  <a:pt x="0" y="0"/>
                </a:moveTo>
                <a:lnTo>
                  <a:pt x="6181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6280" y="5298097"/>
            <a:ext cx="1637664" cy="0"/>
          </a:xfrm>
          <a:custGeom>
            <a:avLst/>
            <a:gdLst/>
            <a:ahLst/>
            <a:cxnLst/>
            <a:rect l="l" t="t" r="r" b="b"/>
            <a:pathLst>
              <a:path w="1637664">
                <a:moveTo>
                  <a:pt x="0" y="0"/>
                </a:moveTo>
                <a:lnTo>
                  <a:pt x="1637360" y="0"/>
                </a:lnTo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06462" y="5325326"/>
            <a:ext cx="2895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spc="55" dirty="0">
                <a:solidFill>
                  <a:srgbClr val="231F20"/>
                </a:solidFill>
                <a:latin typeface="Arial Narrow"/>
                <a:cs typeface="Arial Narrow"/>
              </a:rPr>
              <a:t>2018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08341" y="5325326"/>
            <a:ext cx="2895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spc="55" dirty="0">
                <a:solidFill>
                  <a:srgbClr val="231F20"/>
                </a:solidFill>
                <a:latin typeface="Arial Narrow"/>
                <a:cs typeface="Arial Narrow"/>
              </a:rPr>
              <a:t>2019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89010" y="5325326"/>
            <a:ext cx="2895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spc="55" dirty="0">
                <a:solidFill>
                  <a:srgbClr val="231F20"/>
                </a:solidFill>
                <a:latin typeface="Arial Narrow"/>
                <a:cs typeface="Arial Narrow"/>
              </a:rPr>
              <a:t>2020</a:t>
            </a:r>
            <a:endParaRPr sz="1000">
              <a:latin typeface="Arial Narrow"/>
              <a:cs typeface="Arial Narro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03640" y="3988117"/>
            <a:ext cx="467995" cy="1310005"/>
          </a:xfrm>
          <a:prstGeom prst="rect">
            <a:avLst/>
          </a:prstGeom>
          <a:solidFill>
            <a:srgbClr val="4997C5"/>
          </a:solidFill>
        </p:spPr>
        <p:txBody>
          <a:bodyPr vert="horz" wrap="square" lIns="0" tIns="84455" rIns="0" bIns="0" rtlCol="0">
            <a:spAutoFit/>
          </a:bodyPr>
          <a:lstStyle/>
          <a:p>
            <a:pPr algn="ctr">
              <a:lnSpc>
                <a:spcPts val="2100"/>
              </a:lnSpc>
              <a:spcBef>
                <a:spcPts val="665"/>
              </a:spcBef>
            </a:pPr>
            <a:r>
              <a:rPr sz="1800" spc="-160" dirty="0">
                <a:solidFill>
                  <a:srgbClr val="FFFFFF"/>
                </a:solidFill>
                <a:latin typeface="Century Gothic"/>
                <a:cs typeface="Century Gothic"/>
              </a:rPr>
              <a:t>+40</a:t>
            </a:r>
            <a:endParaRPr sz="1800">
              <a:latin typeface="Century Gothic"/>
              <a:cs typeface="Century Gothic"/>
            </a:endParaRPr>
          </a:p>
          <a:p>
            <a:pPr marL="2540" algn="ctr">
              <a:lnSpc>
                <a:spcPts val="1380"/>
              </a:lnSpc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НП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7984" y="3802532"/>
            <a:ext cx="467995" cy="1492885"/>
          </a:xfrm>
          <a:prstGeom prst="rect">
            <a:avLst/>
          </a:prstGeom>
          <a:solidFill>
            <a:srgbClr val="4997C5"/>
          </a:solidFill>
        </p:spPr>
        <p:txBody>
          <a:bodyPr vert="horz" wrap="square" lIns="0" tIns="19685" rIns="0" bIns="0" rtlCol="0">
            <a:spAutoFit/>
          </a:bodyPr>
          <a:lstStyle/>
          <a:p>
            <a:pPr marR="2540" algn="ctr">
              <a:lnSpc>
                <a:spcPts val="2100"/>
              </a:lnSpc>
              <a:spcBef>
                <a:spcPts val="155"/>
              </a:spcBef>
            </a:pPr>
            <a:r>
              <a:rPr sz="1800" spc="-160" dirty="0">
                <a:solidFill>
                  <a:srgbClr val="FFFFFF"/>
                </a:solidFill>
                <a:latin typeface="Century Gothic"/>
                <a:cs typeface="Century Gothic"/>
              </a:rPr>
              <a:t>+47</a:t>
            </a:r>
            <a:endParaRPr sz="1800">
              <a:latin typeface="Century Gothic"/>
              <a:cs typeface="Century Gothic"/>
            </a:endParaRPr>
          </a:p>
          <a:p>
            <a:pPr algn="ctr">
              <a:lnSpc>
                <a:spcPts val="1380"/>
              </a:lnSpc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НП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20812" y="3510902"/>
            <a:ext cx="467995" cy="1784350"/>
          </a:xfrm>
          <a:prstGeom prst="rect">
            <a:avLst/>
          </a:prstGeom>
          <a:solidFill>
            <a:srgbClr val="4997C5"/>
          </a:solidFill>
        </p:spPr>
        <p:txBody>
          <a:bodyPr vert="horz" wrap="square" lIns="0" tIns="4445" rIns="0" bIns="0" rtlCol="0">
            <a:spAutoFit/>
          </a:bodyPr>
          <a:lstStyle/>
          <a:p>
            <a:pPr marR="12700" algn="ctr">
              <a:lnSpc>
                <a:spcPts val="2100"/>
              </a:lnSpc>
              <a:spcBef>
                <a:spcPts val="35"/>
              </a:spcBef>
            </a:pPr>
            <a:r>
              <a:rPr sz="1800" spc="-160" dirty="0">
                <a:solidFill>
                  <a:srgbClr val="FFFFFF"/>
                </a:solidFill>
                <a:latin typeface="Century Gothic"/>
                <a:cs typeface="Century Gothic"/>
              </a:rPr>
              <a:t>+58</a:t>
            </a:r>
            <a:endParaRPr sz="1800">
              <a:latin typeface="Century Gothic"/>
              <a:cs typeface="Century Gothic"/>
            </a:endParaRPr>
          </a:p>
          <a:p>
            <a:pPr marR="8890" algn="ctr">
              <a:lnSpc>
                <a:spcPts val="1380"/>
              </a:lnSpc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НП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38540" y="2760075"/>
            <a:ext cx="25393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55" dirty="0">
                <a:solidFill>
                  <a:srgbClr val="007C99"/>
                </a:solidFill>
                <a:latin typeface="Calibri"/>
                <a:cs typeface="Calibri"/>
              </a:rPr>
              <a:t>ПОКРЫТИЕ </a:t>
            </a:r>
            <a:r>
              <a:rPr sz="1400" b="1" spc="40" dirty="0">
                <a:solidFill>
                  <a:srgbClr val="007C99"/>
                </a:solidFill>
                <a:latin typeface="Calibri"/>
                <a:cs typeface="Calibri"/>
              </a:rPr>
              <a:t>СОТОВОЙ </a:t>
            </a:r>
            <a:r>
              <a:rPr sz="1400" b="1" spc="50" dirty="0">
                <a:solidFill>
                  <a:srgbClr val="007C99"/>
                </a:solidFill>
                <a:latin typeface="Calibri"/>
                <a:cs typeface="Calibri"/>
              </a:rPr>
              <a:t>СВЯЗЬЮ  </a:t>
            </a:r>
            <a:r>
              <a:rPr sz="1400" b="1" spc="60" dirty="0">
                <a:solidFill>
                  <a:srgbClr val="007C99"/>
                </a:solidFill>
                <a:latin typeface="Calibri"/>
                <a:cs typeface="Calibri"/>
              </a:rPr>
              <a:t>КРАЕВЫХ</a:t>
            </a:r>
            <a:r>
              <a:rPr sz="1400" b="1" spc="80" dirty="0">
                <a:solidFill>
                  <a:srgbClr val="007C99"/>
                </a:solidFill>
                <a:latin typeface="Calibri"/>
                <a:cs typeface="Calibri"/>
              </a:rPr>
              <a:t> </a:t>
            </a:r>
            <a:r>
              <a:rPr sz="1400" b="1" spc="35" dirty="0">
                <a:solidFill>
                  <a:srgbClr val="007C99"/>
                </a:solidFill>
                <a:latin typeface="Calibri"/>
                <a:cs typeface="Calibri"/>
              </a:rPr>
              <a:t>ДОРОГ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17" name="object 417"/>
          <p:cNvSpPr/>
          <p:nvPr/>
        </p:nvSpPr>
        <p:spPr>
          <a:xfrm>
            <a:off x="4138540" y="3178312"/>
            <a:ext cx="6199585" cy="22375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 txBox="1"/>
          <p:nvPr/>
        </p:nvSpPr>
        <p:spPr>
          <a:xfrm>
            <a:off x="10237393" y="7155808"/>
            <a:ext cx="189230" cy="1898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fld id="{81D60167-4931-47E6-BA6A-407CBD079E47}" type="slidenum">
              <a:rPr sz="1000" spc="-10" dirty="0">
                <a:solidFill>
                  <a:srgbClr val="231F20"/>
                </a:solidFill>
                <a:latin typeface="Century Gothic"/>
                <a:cs typeface="Century Gothic"/>
              </a:rPr>
              <a:t>8</a:t>
            </a:fld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419" name="object 9"/>
          <p:cNvSpPr txBox="1"/>
          <p:nvPr/>
        </p:nvSpPr>
        <p:spPr>
          <a:xfrm>
            <a:off x="366280" y="1299389"/>
            <a:ext cx="269176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40" dirty="0">
                <a:solidFill>
                  <a:srgbClr val="007C99"/>
                </a:solidFill>
                <a:latin typeface="Calibri"/>
                <a:cs typeface="Calibri"/>
              </a:rPr>
              <a:t>КООРДИНАЦИЯ </a:t>
            </a:r>
            <a:r>
              <a:rPr sz="1400" b="1" spc="55" dirty="0">
                <a:solidFill>
                  <a:srgbClr val="007C99"/>
                </a:solidFill>
                <a:latin typeface="Calibri"/>
                <a:cs typeface="Calibri"/>
              </a:rPr>
              <a:t>ДЕЯТЕЛЬНОСТИ  </a:t>
            </a:r>
            <a:r>
              <a:rPr sz="1400" b="1" spc="35" dirty="0">
                <a:solidFill>
                  <a:srgbClr val="007C99"/>
                </a:solidFill>
                <a:latin typeface="Calibri"/>
                <a:cs typeface="Calibri"/>
              </a:rPr>
              <a:t>ОРГАНОВ</a:t>
            </a:r>
            <a:r>
              <a:rPr sz="1400" b="1" spc="80" dirty="0">
                <a:solidFill>
                  <a:srgbClr val="007C99"/>
                </a:solidFill>
                <a:latin typeface="Calibri"/>
                <a:cs typeface="Calibri"/>
              </a:rPr>
              <a:t> </a:t>
            </a:r>
            <a:r>
              <a:rPr sz="1400" b="1" spc="50" dirty="0">
                <a:solidFill>
                  <a:srgbClr val="007C99"/>
                </a:solidFill>
                <a:latin typeface="Calibri"/>
                <a:cs typeface="Calibri"/>
              </a:rPr>
              <a:t>ВЛАСТИ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10" dirty="0">
                <a:solidFill>
                  <a:srgbClr val="007C99"/>
                </a:solidFill>
                <a:latin typeface="Calibri"/>
                <a:cs typeface="Calibri"/>
              </a:rPr>
              <a:t>И </a:t>
            </a:r>
            <a:r>
              <a:rPr sz="1400" b="1" spc="50" dirty="0">
                <a:solidFill>
                  <a:srgbClr val="007C99"/>
                </a:solidFill>
                <a:latin typeface="Calibri"/>
                <a:cs typeface="Calibri"/>
              </a:rPr>
              <a:t>ОПЕРАТОРОВ</a:t>
            </a:r>
            <a:r>
              <a:rPr sz="1400" b="1" spc="150" dirty="0">
                <a:solidFill>
                  <a:srgbClr val="007C99"/>
                </a:solidFill>
                <a:latin typeface="Calibri"/>
                <a:cs typeface="Calibri"/>
              </a:rPr>
              <a:t> </a:t>
            </a:r>
            <a:r>
              <a:rPr sz="1400" b="1" spc="50" dirty="0">
                <a:solidFill>
                  <a:srgbClr val="007C99"/>
                </a:solidFill>
                <a:latin typeface="Calibri"/>
                <a:cs typeface="Calibri"/>
              </a:rPr>
              <a:t>СВЯЗИ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20" name="object 10"/>
          <p:cNvSpPr txBox="1"/>
          <p:nvPr/>
        </p:nvSpPr>
        <p:spPr>
          <a:xfrm>
            <a:off x="4799203" y="1197322"/>
            <a:ext cx="3446987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200" b="1" dirty="0">
                <a:solidFill>
                  <a:srgbClr val="231F20"/>
                </a:solidFill>
                <a:latin typeface="Calibri"/>
                <a:cs typeface="Calibri"/>
              </a:rPr>
              <a:t>С</a:t>
            </a:r>
            <a:r>
              <a:rPr sz="1200" b="1" spc="0" dirty="0" err="1" smtClean="0">
                <a:solidFill>
                  <a:srgbClr val="231F20"/>
                </a:solidFill>
                <a:latin typeface="Calibri"/>
                <a:cs typeface="Calibri"/>
              </a:rPr>
              <a:t>отовой</a:t>
            </a:r>
            <a:r>
              <a:rPr sz="1200" b="1" spc="0" dirty="0" smtClean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00" b="1" dirty="0" err="1">
                <a:solidFill>
                  <a:srgbClr val="231F20"/>
                </a:solidFill>
                <a:latin typeface="Calibri"/>
                <a:cs typeface="Calibri"/>
              </a:rPr>
              <a:t>связью</a:t>
            </a:r>
            <a:r>
              <a:rPr sz="1200" b="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00" b="1" dirty="0" err="1" smtClean="0">
                <a:solidFill>
                  <a:srgbClr val="231F20"/>
                </a:solidFill>
                <a:latin typeface="Calibri"/>
                <a:cs typeface="Calibri"/>
              </a:rPr>
              <a:t>обеспечены</a:t>
            </a:r>
            <a:r>
              <a:rPr sz="1200" b="1" dirty="0" smtClean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ru-RU" sz="1200" b="1" spc="65" dirty="0">
                <a:solidFill>
                  <a:srgbClr val="231F20"/>
                </a:solidFill>
                <a:latin typeface="Calibri"/>
                <a:cs typeface="Calibri"/>
              </a:rPr>
              <a:t>3</a:t>
            </a:r>
            <a:r>
              <a:rPr sz="1200" b="1" spc="75" dirty="0" smtClean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00" b="1" spc="0" dirty="0">
                <a:solidFill>
                  <a:srgbClr val="231F20"/>
                </a:solidFill>
                <a:latin typeface="Calibri"/>
                <a:cs typeface="Calibri"/>
              </a:rPr>
              <a:t>НП</a:t>
            </a:r>
            <a:r>
              <a:rPr sz="1200" b="1" spc="0" dirty="0" smtClean="0">
                <a:solidFill>
                  <a:srgbClr val="231F20"/>
                </a:solidFill>
                <a:latin typeface="Calibri"/>
                <a:cs typeface="Calibri"/>
              </a:rPr>
              <a:t>:</a:t>
            </a:r>
            <a:endParaRPr lang="ru-RU" sz="1200" b="1" spc="0" dirty="0" smtClean="0">
              <a:solidFill>
                <a:srgbClr val="231F20"/>
              </a:solidFill>
              <a:latin typeface="Calibri"/>
              <a:cs typeface="Calibri"/>
            </a:endParaRPr>
          </a:p>
          <a:p>
            <a:pPr marL="285750" marR="5080" indent="-1714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sz="1200" spc="-40" dirty="0">
                <a:solidFill>
                  <a:srgbClr val="231F20"/>
                </a:solidFill>
                <a:latin typeface="Calibri"/>
                <a:cs typeface="Calibri"/>
              </a:rPr>
              <a:t>с. </a:t>
            </a:r>
            <a:r>
              <a:rPr lang="ru-RU" sz="1200" spc="-40" dirty="0" err="1">
                <a:solidFill>
                  <a:srgbClr val="231F20"/>
                </a:solidFill>
                <a:latin typeface="Calibri"/>
                <a:cs typeface="Calibri"/>
              </a:rPr>
              <a:t>Вильва</a:t>
            </a:r>
            <a:r>
              <a:rPr lang="ru-RU" sz="1200" spc="-40" dirty="0">
                <a:solidFill>
                  <a:srgbClr val="231F20"/>
                </a:solidFill>
                <a:latin typeface="Calibri"/>
                <a:cs typeface="Calibri"/>
              </a:rPr>
              <a:t> (</a:t>
            </a:r>
            <a:r>
              <a:rPr lang="ru-RU" sz="1200" spc="-40" dirty="0" err="1">
                <a:solidFill>
                  <a:srgbClr val="231F20"/>
                </a:solidFill>
                <a:latin typeface="Calibri"/>
                <a:cs typeface="Calibri"/>
              </a:rPr>
              <a:t>Добрянский</a:t>
            </a:r>
            <a:r>
              <a:rPr lang="ru-RU" sz="1200" spc="-40" dirty="0">
                <a:solidFill>
                  <a:srgbClr val="231F20"/>
                </a:solidFill>
                <a:latin typeface="Calibri"/>
                <a:cs typeface="Calibri"/>
              </a:rPr>
              <a:t> район) – 966 </a:t>
            </a:r>
            <a:r>
              <a:rPr lang="ru-RU" sz="1200" spc="-40" dirty="0" smtClean="0">
                <a:solidFill>
                  <a:srgbClr val="231F20"/>
                </a:solidFill>
                <a:latin typeface="Calibri"/>
                <a:cs typeface="Calibri"/>
              </a:rPr>
              <a:t>чел.</a:t>
            </a:r>
            <a:endParaRPr sz="1200" spc="-40" dirty="0" smtClean="0">
              <a:solidFill>
                <a:srgbClr val="231F20"/>
              </a:solidFill>
              <a:latin typeface="Calibri"/>
              <a:cs typeface="Calibri"/>
            </a:endParaRPr>
          </a:p>
          <a:p>
            <a:pPr marL="2857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1200" spc="-40" dirty="0" smtClean="0">
                <a:solidFill>
                  <a:srgbClr val="231F20"/>
                </a:solidFill>
                <a:latin typeface="Calibri"/>
                <a:cs typeface="Calibri"/>
              </a:rPr>
              <a:t>с.</a:t>
            </a:r>
            <a:r>
              <a:rPr sz="1200" spc="-70" dirty="0" smtClean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00" spc="-60" dirty="0" err="1" smtClean="0">
                <a:solidFill>
                  <a:srgbClr val="231F20"/>
                </a:solidFill>
                <a:latin typeface="Calibri"/>
                <a:cs typeface="Calibri"/>
              </a:rPr>
              <a:t>Гожан</a:t>
            </a:r>
            <a:r>
              <a:rPr lang="ru-RU" sz="1200" spc="-60" dirty="0" smtClean="0">
                <a:solidFill>
                  <a:srgbClr val="231F20"/>
                </a:solidFill>
                <a:latin typeface="Calibri"/>
                <a:cs typeface="Calibri"/>
              </a:rPr>
              <a:t> (</a:t>
            </a:r>
            <a:r>
              <a:rPr lang="ru-RU" sz="1200" spc="-60" dirty="0" err="1" smtClean="0">
                <a:solidFill>
                  <a:srgbClr val="231F20"/>
                </a:solidFill>
                <a:latin typeface="Calibri"/>
                <a:cs typeface="Calibri"/>
              </a:rPr>
              <a:t>Куединский</a:t>
            </a:r>
            <a:r>
              <a:rPr lang="ru-RU" sz="1200" spc="-60" dirty="0" smtClean="0">
                <a:solidFill>
                  <a:srgbClr val="231F20"/>
                </a:solidFill>
                <a:latin typeface="Calibri"/>
                <a:cs typeface="Calibri"/>
              </a:rPr>
              <a:t> район) – 513 чел.</a:t>
            </a:r>
            <a:endParaRPr sz="1200" dirty="0" smtClean="0">
              <a:latin typeface="Calibri"/>
              <a:cs typeface="Calibri"/>
            </a:endParaRPr>
          </a:p>
          <a:p>
            <a:pPr marL="2857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1200" spc="-40" dirty="0" smtClean="0">
                <a:solidFill>
                  <a:srgbClr val="231F20"/>
                </a:solidFill>
                <a:latin typeface="Calibri"/>
                <a:cs typeface="Calibri"/>
              </a:rPr>
              <a:t>с</a:t>
            </a:r>
            <a:r>
              <a:rPr sz="1200" spc="-40" dirty="0">
                <a:solidFill>
                  <a:srgbClr val="231F20"/>
                </a:solidFill>
                <a:latin typeface="Calibri"/>
                <a:cs typeface="Calibri"/>
              </a:rPr>
              <a:t>. </a:t>
            </a:r>
            <a:r>
              <a:rPr sz="1200" spc="-35" dirty="0" err="1">
                <a:solidFill>
                  <a:srgbClr val="231F20"/>
                </a:solidFill>
                <a:latin typeface="Calibri"/>
                <a:cs typeface="Calibri"/>
              </a:rPr>
              <a:t>Старый</a:t>
            </a:r>
            <a:r>
              <a:rPr sz="1200" spc="-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00" spc="-45" dirty="0" err="1" smtClean="0">
                <a:solidFill>
                  <a:srgbClr val="231F20"/>
                </a:solidFill>
                <a:latin typeface="Calibri"/>
                <a:cs typeface="Calibri"/>
              </a:rPr>
              <a:t>Шагирт</a:t>
            </a:r>
            <a:r>
              <a:rPr lang="ru-RU" sz="1200" spc="-45" dirty="0" smtClean="0">
                <a:solidFill>
                  <a:srgbClr val="231F20"/>
                </a:solidFill>
                <a:latin typeface="Calibri"/>
                <a:cs typeface="Calibri"/>
              </a:rPr>
              <a:t> (</a:t>
            </a:r>
            <a:r>
              <a:rPr lang="ru-RU" sz="1200" spc="-60" dirty="0" err="1">
                <a:solidFill>
                  <a:srgbClr val="231F20"/>
                </a:solidFill>
                <a:cs typeface="Calibri"/>
              </a:rPr>
              <a:t>Куединский</a:t>
            </a:r>
            <a:r>
              <a:rPr lang="ru-RU" sz="1200" spc="-60" dirty="0">
                <a:solidFill>
                  <a:srgbClr val="231F20"/>
                </a:solidFill>
                <a:cs typeface="Calibri"/>
              </a:rPr>
              <a:t> район</a:t>
            </a:r>
            <a:r>
              <a:rPr lang="ru-RU" sz="1200" spc="-45" dirty="0" smtClean="0">
                <a:solidFill>
                  <a:srgbClr val="231F20"/>
                </a:solidFill>
                <a:latin typeface="Calibri"/>
                <a:cs typeface="Calibri"/>
              </a:rPr>
              <a:t>) – 820 чел.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21" name="object 10"/>
          <p:cNvSpPr txBox="1"/>
          <p:nvPr/>
        </p:nvSpPr>
        <p:spPr>
          <a:xfrm>
            <a:off x="4799202" y="2024424"/>
            <a:ext cx="344698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200" b="1" dirty="0" smtClean="0">
                <a:solidFill>
                  <a:srgbClr val="231F20"/>
                </a:solidFill>
                <a:latin typeface="Calibri"/>
                <a:cs typeface="Calibri"/>
              </a:rPr>
              <a:t>Улучшение качества покрытия и развитие стандарта </a:t>
            </a:r>
            <a:r>
              <a:rPr lang="en-US" sz="1200" b="1" dirty="0" smtClean="0">
                <a:solidFill>
                  <a:srgbClr val="231F20"/>
                </a:solidFill>
                <a:latin typeface="Calibri"/>
                <a:cs typeface="Calibri"/>
              </a:rPr>
              <a:t>4G </a:t>
            </a:r>
            <a:r>
              <a:rPr lang="ru-RU" sz="1200" b="1" dirty="0" smtClean="0">
                <a:solidFill>
                  <a:srgbClr val="231F20"/>
                </a:solidFill>
                <a:latin typeface="Calibri"/>
                <a:cs typeface="Calibri"/>
              </a:rPr>
              <a:t>произошло в 75 населенных пунктах </a:t>
            </a:r>
            <a:endParaRPr lang="ru-RU" sz="1200" b="1" spc="0" dirty="0" smtClean="0">
              <a:solidFill>
                <a:srgbClr val="231F20"/>
              </a:solidFill>
              <a:latin typeface="Calibri"/>
              <a:cs typeface="Calibri"/>
            </a:endParaRPr>
          </a:p>
        </p:txBody>
      </p:sp>
      <p:sp>
        <p:nvSpPr>
          <p:cNvPr id="25" name="Правая фигурная скобка 24"/>
          <p:cNvSpPr/>
          <p:nvPr/>
        </p:nvSpPr>
        <p:spPr>
          <a:xfrm rot="10800000" flipH="1">
            <a:off x="8166100" y="1197322"/>
            <a:ext cx="279482" cy="1209257"/>
          </a:xfrm>
          <a:prstGeom prst="rightBrace">
            <a:avLst>
              <a:gd name="adj1" fmla="val 8333"/>
              <a:gd name="adj2" fmla="val 50774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411280" y="1592302"/>
            <a:ext cx="1140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pc="100" dirty="0" smtClean="0">
                <a:solidFill>
                  <a:srgbClr val="007C99"/>
                </a:solidFill>
                <a:cs typeface="Calibri"/>
              </a:rPr>
              <a:t>2017 </a:t>
            </a:r>
            <a:r>
              <a:rPr lang="ru-RU" b="1" spc="100" dirty="0" smtClean="0">
                <a:solidFill>
                  <a:srgbClr val="007C99"/>
                </a:solidFill>
                <a:cs typeface="Calibri"/>
              </a:rPr>
              <a:t>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635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47303" y="504063"/>
            <a:ext cx="998974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lang="ru-RU" sz="3000" kern="1200" spc="-100" dirty="0" smtClean="0">
                <a:solidFill>
                  <a:srgbClr val="007C99"/>
                </a:solidFill>
              </a:rPr>
              <a:t>Взаимодействие с ПАО «Ростелеком»</a:t>
            </a:r>
            <a:endParaRPr sz="3000" kern="1200" spc="-100" dirty="0">
              <a:solidFill>
                <a:srgbClr val="007C99"/>
              </a:solidFill>
            </a:endParaRPr>
          </a:p>
        </p:txBody>
      </p:sp>
      <p:sp>
        <p:nvSpPr>
          <p:cNvPr id="7" name="object 3"/>
          <p:cNvSpPr/>
          <p:nvPr/>
        </p:nvSpPr>
        <p:spPr>
          <a:xfrm>
            <a:off x="366280" y="257403"/>
            <a:ext cx="9970770" cy="144145"/>
          </a:xfrm>
          <a:custGeom>
            <a:avLst/>
            <a:gdLst/>
            <a:ahLst/>
            <a:cxnLst/>
            <a:rect l="l" t="t" r="r" b="b"/>
            <a:pathLst>
              <a:path w="9970770" h="144145">
                <a:moveTo>
                  <a:pt x="0" y="144005"/>
                </a:moveTo>
                <a:lnTo>
                  <a:pt x="9970223" y="144005"/>
                </a:lnTo>
                <a:lnTo>
                  <a:pt x="9970223" y="0"/>
                </a:lnTo>
                <a:lnTo>
                  <a:pt x="0" y="0"/>
                </a:lnTo>
                <a:lnTo>
                  <a:pt x="0" y="144005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377990" y="5610225"/>
            <a:ext cx="4419600" cy="1665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sz="1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Организация </a:t>
            </a:r>
            <a:r>
              <a:rPr lang="ru-RU" sz="1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автоматических пунктов </a:t>
            </a:r>
            <a:r>
              <a:rPr lang="ru-RU" sz="1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весогабаритного контроля и </a:t>
            </a:r>
            <a:r>
              <a:rPr lang="ru-RU" sz="1200" b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фотовидеофиксации</a:t>
            </a:r>
            <a:endParaRPr lang="ru-RU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sz="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2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 (2017 год):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9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 - завершено 20.12.2017 (3 АПВГК и 3 ФВФ)</a:t>
            </a:r>
          </a:p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ru-RU" sz="12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этап (2018 год):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9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 11 АПВГК и 56 ФВФ – проработка и согласование с правительством схем </a:t>
            </a:r>
            <a:r>
              <a:rPr lang="ru-RU" sz="12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финансирования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42176" y="5611763"/>
            <a:ext cx="53467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Согласована единая тарифная </a:t>
            </a:r>
            <a:r>
              <a:rPr lang="ru-RU" sz="1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политика на доступ в </a:t>
            </a:r>
            <a:r>
              <a:rPr lang="ru-RU" sz="12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Интернет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больниц, поликлиник и стационаров приняты единые тарифы: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экономия 10 млн. руб. в год.  </a:t>
            </a:r>
            <a:endParaRPr lang="ru-RU" sz="1200" i="1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1202845"/>
              </p:ext>
            </p:extLst>
          </p:nvPr>
        </p:nvGraphicFramePr>
        <p:xfrm>
          <a:off x="347302" y="504063"/>
          <a:ext cx="10104797" cy="5106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object 418"/>
          <p:cNvSpPr txBox="1"/>
          <p:nvPr/>
        </p:nvSpPr>
        <p:spPr>
          <a:xfrm>
            <a:off x="10237393" y="7155808"/>
            <a:ext cx="189230" cy="168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lang="ru-RU" sz="1000" spc="-10" dirty="0" smtClean="0">
                <a:solidFill>
                  <a:srgbClr val="231F20"/>
                </a:solidFill>
                <a:latin typeface="Century Gothic"/>
                <a:cs typeface="Century Gothic"/>
              </a:rPr>
              <a:t>9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71987" y="4695825"/>
            <a:ext cx="457200" cy="4571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771987" y="4875855"/>
            <a:ext cx="457200" cy="4571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6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45266" y="3191674"/>
            <a:ext cx="2777833" cy="11515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1795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СПАСИБО  ЗА ВНИМАНИЕ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10995</TotalTime>
  <Words>642</Words>
  <Application>Microsoft Office PowerPoint</Application>
  <PresentationFormat>Произвольный</PresentationFormat>
  <Paragraphs>207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Презентация PowerPoint</vt:lpstr>
      <vt:lpstr>Мероприятия по обеспечению населения доступом к сети Интернет</vt:lpstr>
      <vt:lpstr>Мероприятия по подключению к сети Интернет социальных учреждений</vt:lpstr>
      <vt:lpstr>Мероприятия по подключению к Интернет социальных учреждений</vt:lpstr>
      <vt:lpstr>Презентация PowerPoint</vt:lpstr>
      <vt:lpstr>Мероприятия по обеспечению населения доступом к сети Интернет</vt:lpstr>
      <vt:lpstr>Развитие сотовой связи в 2018-2020 годы</vt:lpstr>
      <vt:lpstr>Взаимодействие с ПАО «Ростелеком»</vt:lpstr>
      <vt:lpstr>СПАСИБО 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услуг связи-12-2</dc:title>
  <dc:creator>Шиловских Петр Александрович</dc:creator>
  <cp:lastModifiedBy>Сальникова Ирина Васильевна</cp:lastModifiedBy>
  <cp:revision>98</cp:revision>
  <cp:lastPrinted>2018-01-19T04:37:39Z</cp:lastPrinted>
  <dcterms:created xsi:type="dcterms:W3CDTF">2017-11-08T10:41:58Z</dcterms:created>
  <dcterms:modified xsi:type="dcterms:W3CDTF">2018-01-29T04:51:38Z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2017-11-08T00:00:00Z</vt:filetime>
  </property>
  <property fmtid="{D5CDD505-2E9C-101B-9397-08002B2CF9AE}" pid="3" name="Creator">
    <vt:lpwstr>Adobe Illustrator CC 22.0 (Windows)</vt:lpwstr>
  </property>
  <property fmtid="{D5CDD505-2E9C-101B-9397-08002B2CF9AE}" pid="4" name="LastSaved">
    <vt:filetime>2017-11-08T00:00:00Z</vt:filetime>
  </property>
</Properties>
</file>